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gif" ContentType="image/gi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74" r:id="rId2"/>
  </p:sldMasterIdLst>
  <p:notesMasterIdLst>
    <p:notesMasterId r:id="rId36"/>
  </p:notesMasterIdLst>
  <p:sldIdLst>
    <p:sldId id="296" r:id="rId3"/>
    <p:sldId id="256" r:id="rId4"/>
    <p:sldId id="271" r:id="rId5"/>
    <p:sldId id="272" r:id="rId6"/>
    <p:sldId id="273" r:id="rId7"/>
    <p:sldId id="257" r:id="rId8"/>
    <p:sldId id="258" r:id="rId9"/>
    <p:sldId id="275" r:id="rId10"/>
    <p:sldId id="276" r:id="rId11"/>
    <p:sldId id="277" r:id="rId12"/>
    <p:sldId id="281" r:id="rId13"/>
    <p:sldId id="282" r:id="rId14"/>
    <p:sldId id="291" r:id="rId15"/>
    <p:sldId id="292" r:id="rId16"/>
    <p:sldId id="293" r:id="rId17"/>
    <p:sldId id="294" r:id="rId18"/>
    <p:sldId id="295" r:id="rId19"/>
    <p:sldId id="267" r:id="rId20"/>
    <p:sldId id="270" r:id="rId21"/>
    <p:sldId id="259" r:id="rId22"/>
    <p:sldId id="260" r:id="rId23"/>
    <p:sldId id="263" r:id="rId24"/>
    <p:sldId id="289" r:id="rId25"/>
    <p:sldId id="261" r:id="rId26"/>
    <p:sldId id="297" r:id="rId27"/>
    <p:sldId id="265" r:id="rId28"/>
    <p:sldId id="268" r:id="rId29"/>
    <p:sldId id="287" r:id="rId30"/>
    <p:sldId id="288" r:id="rId31"/>
    <p:sldId id="262" r:id="rId32"/>
    <p:sldId id="264" r:id="rId33"/>
    <p:sldId id="269" r:id="rId34"/>
    <p:sldId id="290"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91720" autoAdjust="0"/>
  </p:normalViewPr>
  <p:slideViewPr>
    <p:cSldViewPr snapToGrid="0">
      <p:cViewPr>
        <p:scale>
          <a:sx n="70" d="100"/>
          <a:sy n="70" d="100"/>
        </p:scale>
        <p:origin x="96" y="2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1.wmf"/></Relationships>
</file>

<file path=ppt/media/image1.jpeg>
</file>

<file path=ppt/media/image10.png>
</file>

<file path=ppt/media/image11.png>
</file>

<file path=ppt/media/image12.jpeg>
</file>

<file path=ppt/media/image13.png>
</file>

<file path=ppt/media/image14.jpeg>
</file>

<file path=ppt/media/image15.png>
</file>

<file path=ppt/media/image16.png>
</file>

<file path=ppt/media/image17.gif>
</file>

<file path=ppt/media/image18.jpeg>
</file>

<file path=ppt/media/image19.jpeg>
</file>

<file path=ppt/media/image2.png>
</file>

<file path=ppt/media/image20.jpeg>
</file>

<file path=ppt/media/image21.wmf>
</file>

<file path=ppt/media/image22.png>
</file>

<file path=ppt/media/image23.jpeg>
</file>

<file path=ppt/media/image24.gif>
</file>

<file path=ppt/media/image25.png>
</file>

<file path=ppt/media/image26.png>
</file>

<file path=ppt/media/image27.png>
</file>

<file path=ppt/media/image28.jpeg>
</file>

<file path=ppt/media/image29.png>
</file>

<file path=ppt/media/image3.jpeg>
</file>

<file path=ppt/media/image30.jpeg>
</file>

<file path=ppt/media/image31.jpeg>
</file>

<file path=ppt/media/image32.jpeg>
</file>

<file path=ppt/media/image3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746887-570D-4DC8-848D-E34C84FE2367}" type="datetimeFigureOut">
              <a:rPr lang="ko-KR" altLang="en-US" smtClean="0"/>
              <a:t>2016-10-02</a:t>
            </a:fld>
            <a:endParaRPr lang="ko-KR"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332B24-0D1B-4002-B7A4-9AEF332A3B41}" type="slidenum">
              <a:rPr lang="ko-KR" altLang="en-US" smtClean="0"/>
              <a:t>‹#›</a:t>
            </a:fld>
            <a:endParaRPr lang="ko-KR" altLang="en-US"/>
          </a:p>
        </p:txBody>
      </p:sp>
    </p:spTree>
    <p:extLst>
      <p:ext uri="{BB962C8B-B14F-4D97-AF65-F5344CB8AC3E}">
        <p14:creationId xmlns:p14="http://schemas.microsoft.com/office/powerpoint/2010/main" val="98324041"/>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DC332B24-0D1B-4002-B7A4-9AEF332A3B41}" type="slidenum">
              <a:rPr lang="ko-KR" altLang="en-US" smtClean="0"/>
              <a:t>2</a:t>
            </a:fld>
            <a:endParaRPr lang="ko-KR" altLang="en-US"/>
          </a:p>
        </p:txBody>
      </p:sp>
    </p:spTree>
    <p:extLst>
      <p:ext uri="{BB962C8B-B14F-4D97-AF65-F5344CB8AC3E}">
        <p14:creationId xmlns:p14="http://schemas.microsoft.com/office/powerpoint/2010/main" val="1428768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kern="1200" dirty="0">
                <a:solidFill>
                  <a:schemeClr val="tx1"/>
                </a:solidFill>
                <a:effectLst/>
                <a:latin typeface="+mn-lt"/>
                <a:ea typeface="+mn-ea"/>
                <a:cs typeface="+mn-cs"/>
              </a:rPr>
              <a:t>So, Git is a “version control system,” what’s that mean? When developers are creating something (an application, for example), they are making constant changes to the code and releasing new versions, up to and after the first official (non-beta) release.</a:t>
            </a:r>
          </a:p>
          <a:p>
            <a:r>
              <a:rPr lang="en-CA" sz="1200" b="0" i="0" kern="1200" dirty="0">
                <a:solidFill>
                  <a:schemeClr val="tx1"/>
                </a:solidFill>
                <a:effectLst/>
                <a:latin typeface="+mn-lt"/>
                <a:ea typeface="+mn-ea"/>
                <a:cs typeface="+mn-cs"/>
              </a:rPr>
              <a:t>Version control systems keep these revisions straight, and store the modifications in a central repository. This allows developers to easily collaborate, as they can download a new version of the software, make changes, and upload the newest revision. Every developer can see these new changes, download them, and contribute.</a:t>
            </a:r>
          </a:p>
          <a:p>
            <a:r>
              <a:rPr lang="en-CA" sz="1200" b="0" i="0" kern="1200" dirty="0">
                <a:solidFill>
                  <a:schemeClr val="tx1"/>
                </a:solidFill>
                <a:effectLst/>
                <a:latin typeface="+mn-lt"/>
                <a:ea typeface="+mn-ea"/>
                <a:cs typeface="+mn-cs"/>
              </a:rPr>
              <a:t>Similarly, people who have nothing to do with the development of a project can still download the files and use them. Most Linux users should be familiar with this process, as using Git, Subversion, or some other similar method is pretty common for downloading needed files, especially in preparation for compiling a program from source code (a rather common practice for Linux geeks).</a:t>
            </a:r>
          </a:p>
          <a:p>
            <a:endParaRPr lang="en-CA" dirty="0"/>
          </a:p>
        </p:txBody>
      </p:sp>
      <p:sp>
        <p:nvSpPr>
          <p:cNvPr id="4" name="Slide Number Placeholder 3"/>
          <p:cNvSpPr>
            <a:spLocks noGrp="1"/>
          </p:cNvSpPr>
          <p:nvPr>
            <p:ph type="sldNum" sz="quarter" idx="10"/>
          </p:nvPr>
        </p:nvSpPr>
        <p:spPr/>
        <p:txBody>
          <a:bodyPr/>
          <a:lstStyle/>
          <a:p>
            <a:fld id="{82523EE4-A099-4F89-8558-FBB73B8A717D}" type="slidenum">
              <a:rPr lang="en-CA" smtClean="0"/>
              <a:t>8</a:t>
            </a:fld>
            <a:endParaRPr lang="en-CA"/>
          </a:p>
        </p:txBody>
      </p:sp>
    </p:spTree>
    <p:extLst>
      <p:ext uri="{BB962C8B-B14F-4D97-AF65-F5344CB8AC3E}">
        <p14:creationId xmlns:p14="http://schemas.microsoft.com/office/powerpoint/2010/main" val="2675015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82523EE4-A099-4F89-8558-FBB73B8A717D}" type="slidenum">
              <a:rPr lang="en-CA" smtClean="0"/>
              <a:t>11</a:t>
            </a:fld>
            <a:endParaRPr lang="en-CA"/>
          </a:p>
        </p:txBody>
      </p:sp>
    </p:spTree>
    <p:extLst>
      <p:ext uri="{BB962C8B-B14F-4D97-AF65-F5344CB8AC3E}">
        <p14:creationId xmlns:p14="http://schemas.microsoft.com/office/powerpoint/2010/main" val="3299607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ko-KR" dirty="0"/>
              <a:t>-How</a:t>
            </a:r>
            <a:r>
              <a:rPr lang="en-US" altLang="ko-KR" baseline="0" dirty="0"/>
              <a:t> http calls through port 80</a:t>
            </a:r>
          </a:p>
          <a:p>
            <a:r>
              <a:rPr lang="en-US" altLang="ko-KR" dirty="0"/>
              <a:t>-Clients sends</a:t>
            </a:r>
            <a:r>
              <a:rPr lang="en-US" altLang="ko-KR" baseline="0" dirty="0"/>
              <a:t> a request to http server through port 80 (port 80 dedicated for web connection)</a:t>
            </a:r>
          </a:p>
          <a:p>
            <a:r>
              <a:rPr lang="en-US" altLang="ko-KR" baseline="0" dirty="0"/>
              <a:t>-Server response back to clients IP with web objects.</a:t>
            </a:r>
          </a:p>
          <a:p>
            <a:endParaRPr lang="en-US" altLang="ko-KR" baseline="0" dirty="0"/>
          </a:p>
          <a:p>
            <a:r>
              <a:rPr lang="en-US" altLang="ko-KR" baseline="0" dirty="0"/>
              <a:t>Packets</a:t>
            </a:r>
          </a:p>
          <a:p>
            <a:r>
              <a:rPr lang="en-US" altLang="ko-KR" baseline="0" dirty="0"/>
              <a:t>-Web objects are split into small packets, which it makes more efficient  since the server does not to remain connected.</a:t>
            </a:r>
          </a:p>
          <a:p>
            <a:endParaRPr lang="ko-KR" altLang="en-US" dirty="0"/>
          </a:p>
        </p:txBody>
      </p:sp>
      <p:sp>
        <p:nvSpPr>
          <p:cNvPr id="4" name="Slide Number Placeholder 3"/>
          <p:cNvSpPr>
            <a:spLocks noGrp="1"/>
          </p:cNvSpPr>
          <p:nvPr>
            <p:ph type="sldNum" sz="quarter" idx="10"/>
          </p:nvPr>
        </p:nvSpPr>
        <p:spPr/>
        <p:txBody>
          <a:bodyPr/>
          <a:lstStyle/>
          <a:p>
            <a:fld id="{DC332B24-0D1B-4002-B7A4-9AEF332A3B41}" type="slidenum">
              <a:rPr lang="ko-KR" altLang="en-US" smtClean="0"/>
              <a:t>19</a:t>
            </a:fld>
            <a:endParaRPr lang="ko-KR" altLang="en-US"/>
          </a:p>
        </p:txBody>
      </p:sp>
    </p:spTree>
    <p:extLst>
      <p:ext uri="{BB962C8B-B14F-4D97-AF65-F5344CB8AC3E}">
        <p14:creationId xmlns:p14="http://schemas.microsoft.com/office/powerpoint/2010/main" val="38689449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DC332B24-0D1B-4002-B7A4-9AEF332A3B41}" type="slidenum">
              <a:rPr lang="ko-KR" altLang="en-US" smtClean="0"/>
              <a:t>25</a:t>
            </a:fld>
            <a:endParaRPr lang="ko-KR" altLang="en-US"/>
          </a:p>
        </p:txBody>
      </p:sp>
    </p:spTree>
    <p:extLst>
      <p:ext uri="{BB962C8B-B14F-4D97-AF65-F5344CB8AC3E}">
        <p14:creationId xmlns:p14="http://schemas.microsoft.com/office/powerpoint/2010/main" val="29838419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ltLang="ko-KR"/>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10/2/2016</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ltLang="ko-KR"/>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ko-KR"/>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10/2/2016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ltLang="ko-KR"/>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10/2/2016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ltLang="ko-KR"/>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10/2/2016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ltLang="ko-KR"/>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ko-KR"/>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10/2/2016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ltLang="ko-KR"/>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10/2/2016</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ltLang="ko-KR"/>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ko-KR"/>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ko-KR"/>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ltLang="ko-KR"/>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10/2/2016</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ltLang="ko-KR"/>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10/2/2016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ltLang="ko-KR"/>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10/2/2016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ltLang="ko-KR"/>
              <a:t>Click to edit Master title style</a:t>
            </a:r>
            <a:endParaRPr lang="ko-KR" alt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ko-KR"/>
              <a:t>Click to edit Master subtitle style</a:t>
            </a:r>
            <a:endParaRPr lang="ko-KR" altLang="en-US"/>
          </a:p>
        </p:txBody>
      </p:sp>
      <p:sp>
        <p:nvSpPr>
          <p:cNvPr id="4" name="Date Placeholder 3"/>
          <p:cNvSpPr>
            <a:spLocks noGrp="1"/>
          </p:cNvSpPr>
          <p:nvPr>
            <p:ph type="dt" sz="half" idx="10"/>
          </p:nvPr>
        </p:nvSpPr>
        <p:spPr/>
        <p:txBody>
          <a:bodyPr/>
          <a:lstStyle/>
          <a:p>
            <a:fld id="{5923F103-BC34-4FE4-A40E-EDDEECFDA5D0}" type="datetimeFigureOut">
              <a:rPr lang="en-US" smtClean="0"/>
              <a:pPr/>
              <a:t>10/2/2016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872121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a:t>Click to edit Master title style</a:t>
            </a:r>
            <a:endParaRPr lang="ko-KR" altLang="en-US"/>
          </a:p>
        </p:txBody>
      </p:sp>
      <p:sp>
        <p:nvSpPr>
          <p:cNvPr id="3" name="Content Placeholder 2"/>
          <p:cNvSpPr>
            <a:spLocks noGrp="1"/>
          </p:cNvSpPr>
          <p:nvPr>
            <p:ph idx="1"/>
          </p:nvPr>
        </p:nvSpPr>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4" name="Date Placeholder 3"/>
          <p:cNvSpPr>
            <a:spLocks noGrp="1"/>
          </p:cNvSpPr>
          <p:nvPr>
            <p:ph type="dt" sz="half" idx="10"/>
          </p:nvPr>
        </p:nvSpPr>
        <p:spPr/>
        <p:txBody>
          <a:bodyPr/>
          <a:lstStyle/>
          <a:p>
            <a:fld id="{19C9CA7B-DFD4-44B5-8C60-D14B8CD1FB59}" type="datetimeFigureOut">
              <a:rPr lang="en-US" smtClean="0"/>
              <a:t>10/2/2016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16147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10/2/2016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ltLang="ko-KR"/>
              <a:t>Click to edit Master title style</a:t>
            </a:r>
            <a:endParaRPr lang="ko-KR" alt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ko-KR"/>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10/2/2016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20046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a:t>Click to edit Master title style</a:t>
            </a:r>
            <a:endParaRPr lang="ko-KR" altLang="en-US"/>
          </a:p>
        </p:txBody>
      </p:sp>
      <p:sp>
        <p:nvSpPr>
          <p:cNvPr id="3" name="Content Placeholder 2"/>
          <p:cNvSpPr>
            <a:spLocks noGrp="1"/>
          </p:cNvSpPr>
          <p:nvPr>
            <p:ph sz="half" idx="1"/>
          </p:nvPr>
        </p:nvSpPr>
        <p:spPr>
          <a:xfrm>
            <a:off x="838200" y="1825625"/>
            <a:ext cx="5181600" cy="4351338"/>
          </a:xfrm>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4" name="Content Placeholder 3"/>
          <p:cNvSpPr>
            <a:spLocks noGrp="1"/>
          </p:cNvSpPr>
          <p:nvPr>
            <p:ph sz="half" idx="2"/>
          </p:nvPr>
        </p:nvSpPr>
        <p:spPr>
          <a:xfrm>
            <a:off x="6172200" y="1825625"/>
            <a:ext cx="5181600" cy="4351338"/>
          </a:xfrm>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5" name="Date Placeholder 4"/>
          <p:cNvSpPr>
            <a:spLocks noGrp="1"/>
          </p:cNvSpPr>
          <p:nvPr>
            <p:ph type="dt" sz="half" idx="10"/>
          </p:nvPr>
        </p:nvSpPr>
        <p:spPr/>
        <p:txBody>
          <a:bodyPr/>
          <a:lstStyle/>
          <a:p>
            <a:fld id="{3BDB8791-F1B0-41E7-B7FD-A781E65C4266}" type="datetimeFigureOut">
              <a:rPr lang="en-US" smtClean="0"/>
              <a:t>10/2/2016</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722809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ltLang="ko-KR"/>
              <a:t>Click to edit Master title style</a:t>
            </a:r>
            <a:endParaRPr lang="ko-KR" alt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7" name="Date Placeholder 6"/>
          <p:cNvSpPr>
            <a:spLocks noGrp="1"/>
          </p:cNvSpPr>
          <p:nvPr>
            <p:ph type="dt" sz="half" idx="10"/>
          </p:nvPr>
        </p:nvSpPr>
        <p:spPr/>
        <p:txBody>
          <a:bodyPr/>
          <a:lstStyle/>
          <a:p>
            <a:fld id="{5FDD63B2-E120-4ED8-B27B-C685F510A5FE}" type="datetimeFigureOut">
              <a:rPr lang="en-US" smtClean="0"/>
              <a:t>10/2/2016</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355319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a:t>Click to edit Master title style</a:t>
            </a:r>
            <a:endParaRPr lang="ko-KR" altLang="en-US"/>
          </a:p>
        </p:txBody>
      </p:sp>
      <p:sp>
        <p:nvSpPr>
          <p:cNvPr id="3" name="Date Placeholder 2"/>
          <p:cNvSpPr>
            <a:spLocks noGrp="1"/>
          </p:cNvSpPr>
          <p:nvPr>
            <p:ph type="dt" sz="half" idx="10"/>
          </p:nvPr>
        </p:nvSpPr>
        <p:spPr/>
        <p:txBody>
          <a:bodyPr/>
          <a:lstStyle/>
          <a:p>
            <a:fld id="{7AA18ACC-A947-437B-A130-35BD54FDF1E9}" type="datetimeFigureOut">
              <a:rPr lang="en-US" smtClean="0"/>
              <a:t>10/2/2016</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505979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10/2/2016</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785594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ko-KR"/>
              <a:t>Click to edit Master title style</a:t>
            </a:r>
            <a:endParaRPr lang="ko-KR" alt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ko-KR"/>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10/2/2016</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803272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ko-KR"/>
              <a:t>Click to edit Master title style</a:t>
            </a:r>
            <a:endParaRPr lang="ko-KR" alt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ko-KR"/>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10/2/2016</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3364675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a:t>Click to edit Master title style</a:t>
            </a:r>
            <a:endParaRPr lang="ko-KR" altLang="en-US"/>
          </a:p>
        </p:txBody>
      </p:sp>
      <p:sp>
        <p:nvSpPr>
          <p:cNvPr id="3" name="Vertical Text Placeholder 2"/>
          <p:cNvSpPr>
            <a:spLocks noGrp="1"/>
          </p:cNvSpPr>
          <p:nvPr>
            <p:ph type="body" orient="vert" idx="1"/>
          </p:nvPr>
        </p:nvSpPr>
        <p:spPr/>
        <p:txBody>
          <a:bodyPr vert="eaVert"/>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4" name="Date Placeholder 3"/>
          <p:cNvSpPr>
            <a:spLocks noGrp="1"/>
          </p:cNvSpPr>
          <p:nvPr>
            <p:ph type="dt" sz="half" idx="10"/>
          </p:nvPr>
        </p:nvSpPr>
        <p:spPr/>
        <p:txBody>
          <a:bodyPr/>
          <a:lstStyle/>
          <a:p>
            <a:fld id="{53086D93-FCAC-47E0-A2EE-787E62CA814C}" type="datetimeFigureOut">
              <a:rPr lang="en-US" smtClean="0"/>
              <a:t>10/2/2016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5233165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ltLang="ko-KR"/>
              <a:t>Click to edit Master title style</a:t>
            </a:r>
            <a:endParaRPr lang="ko-KR" alt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4" name="Date Placeholder 3"/>
          <p:cNvSpPr>
            <a:spLocks noGrp="1"/>
          </p:cNvSpPr>
          <p:nvPr>
            <p:ph type="dt" sz="half" idx="10"/>
          </p:nvPr>
        </p:nvSpPr>
        <p:spPr/>
        <p:txBody>
          <a:bodyPr/>
          <a:lstStyle/>
          <a:p>
            <a:fld id="{CDA879A6-0FD0-4734-A311-86BFCA472E6E}" type="datetimeFigureOut">
              <a:rPr lang="en-US" smtClean="0"/>
              <a:t>10/2/2016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40455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ltLang="ko-KR"/>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ko-KR"/>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10/2/2016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10/2/2016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ko-KR"/>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10/2/2016</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ltLang="ko-KR"/>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10/2/2016</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10/2/2016</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ltLang="ko-KR"/>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10/2/2016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ltLang="ko-KR"/>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ltLang="ko-KR"/>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10/2/2016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ltLang="ko-KR"/>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10/2/2016</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1" hangingPunct="1">
        <a:spcBef>
          <a:spcPct val="0"/>
        </a:spcBef>
        <a:buNone/>
        <a:defRPr sz="3600" b="0" i="0" kern="1200">
          <a:solidFill>
            <a:schemeClr val="bg2"/>
          </a:solidFill>
          <a:latin typeface="+mj-lt"/>
          <a:ea typeface="+mj-ea"/>
          <a:cs typeface="+mj-cs"/>
        </a:defRPr>
      </a:lvl1pPr>
      <a:lvl2pPr eaLnBrk="1" latinLnBrk="1" hangingPunct="1">
        <a:defRPr>
          <a:solidFill>
            <a:schemeClr val="tx2"/>
          </a:solidFill>
        </a:defRPr>
      </a:lvl2pPr>
      <a:lvl3pPr eaLnBrk="1" latinLnBrk="1" hangingPunct="1">
        <a:defRPr>
          <a:solidFill>
            <a:schemeClr val="tx2"/>
          </a:solidFill>
        </a:defRPr>
      </a:lvl3pPr>
      <a:lvl4pPr eaLnBrk="1" latinLnBrk="1" hangingPunct="1">
        <a:defRPr>
          <a:solidFill>
            <a:schemeClr val="tx2"/>
          </a:solidFill>
        </a:defRPr>
      </a:lvl4pPr>
      <a:lvl5pPr eaLnBrk="1" latinLnBrk="1" hangingPunct="1">
        <a:defRPr>
          <a:solidFill>
            <a:schemeClr val="tx2"/>
          </a:solidFill>
        </a:defRPr>
      </a:lvl5pPr>
      <a:lvl6pPr eaLnBrk="1" latinLnBrk="1" hangingPunct="1">
        <a:defRPr>
          <a:solidFill>
            <a:schemeClr val="tx2"/>
          </a:solidFill>
        </a:defRPr>
      </a:lvl6pPr>
      <a:lvl7pPr eaLnBrk="1" latinLnBrk="1" hangingPunct="1">
        <a:defRPr>
          <a:solidFill>
            <a:schemeClr val="tx2"/>
          </a:solidFill>
        </a:defRPr>
      </a:lvl7pPr>
      <a:lvl8pPr eaLnBrk="1" latinLnBrk="1" hangingPunct="1">
        <a:defRPr>
          <a:solidFill>
            <a:schemeClr val="tx2"/>
          </a:solidFill>
        </a:defRPr>
      </a:lvl8pPr>
      <a:lvl9pPr eaLnBrk="1" latinLnBrk="1" hangingPunct="1">
        <a:defRPr>
          <a:solidFill>
            <a:schemeClr val="tx2"/>
          </a:solidFill>
        </a:defRPr>
      </a:lvl9pPr>
    </p:titleStyle>
    <p:bodyStyle>
      <a:lvl1pPr marL="342900" indent="-342900" algn="l" defTabSz="457200" rtl="0" eaLnBrk="1" latinLnBrk="1"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1"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1"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1"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1"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1"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1"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1"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1"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1" hangingPunct="1">
        <a:defRPr sz="1800" kern="1200">
          <a:solidFill>
            <a:schemeClr val="tx1"/>
          </a:solidFill>
          <a:latin typeface="+mn-lt"/>
          <a:ea typeface="+mn-ea"/>
          <a:cs typeface="+mn-cs"/>
        </a:defRPr>
      </a:lvl1pPr>
      <a:lvl2pPr marL="457200" algn="l" defTabSz="457200" rtl="0" eaLnBrk="1" latinLnBrk="1" hangingPunct="1">
        <a:defRPr sz="1800" kern="1200">
          <a:solidFill>
            <a:schemeClr val="tx1"/>
          </a:solidFill>
          <a:latin typeface="+mn-lt"/>
          <a:ea typeface="+mn-ea"/>
          <a:cs typeface="+mn-cs"/>
        </a:defRPr>
      </a:lvl2pPr>
      <a:lvl3pPr marL="914400" algn="l" defTabSz="457200" rtl="0" eaLnBrk="1" latinLnBrk="1" hangingPunct="1">
        <a:defRPr sz="1800" kern="1200">
          <a:solidFill>
            <a:schemeClr val="tx1"/>
          </a:solidFill>
          <a:latin typeface="+mn-lt"/>
          <a:ea typeface="+mn-ea"/>
          <a:cs typeface="+mn-cs"/>
        </a:defRPr>
      </a:lvl3pPr>
      <a:lvl4pPr marL="1371600" algn="l" defTabSz="457200" rtl="0" eaLnBrk="1" latinLnBrk="1" hangingPunct="1">
        <a:defRPr sz="1800" kern="1200">
          <a:solidFill>
            <a:schemeClr val="tx1"/>
          </a:solidFill>
          <a:latin typeface="+mn-lt"/>
          <a:ea typeface="+mn-ea"/>
          <a:cs typeface="+mn-cs"/>
        </a:defRPr>
      </a:lvl4pPr>
      <a:lvl5pPr marL="1828800" algn="l" defTabSz="457200" rtl="0" eaLnBrk="1" latinLnBrk="1" hangingPunct="1">
        <a:defRPr sz="1800" kern="1200">
          <a:solidFill>
            <a:schemeClr val="tx1"/>
          </a:solidFill>
          <a:latin typeface="+mn-lt"/>
          <a:ea typeface="+mn-ea"/>
          <a:cs typeface="+mn-cs"/>
        </a:defRPr>
      </a:lvl5pPr>
      <a:lvl6pPr marL="2286000" algn="l" defTabSz="457200" rtl="0" eaLnBrk="1" latinLnBrk="1" hangingPunct="1">
        <a:defRPr sz="1800" kern="1200">
          <a:solidFill>
            <a:schemeClr val="tx1"/>
          </a:solidFill>
          <a:latin typeface="+mn-lt"/>
          <a:ea typeface="+mn-ea"/>
          <a:cs typeface="+mn-cs"/>
        </a:defRPr>
      </a:lvl6pPr>
      <a:lvl7pPr marL="2743200" algn="l" defTabSz="457200" rtl="0" eaLnBrk="1" latinLnBrk="1" hangingPunct="1">
        <a:defRPr sz="1800" kern="1200">
          <a:solidFill>
            <a:schemeClr val="tx1"/>
          </a:solidFill>
          <a:latin typeface="+mn-lt"/>
          <a:ea typeface="+mn-ea"/>
          <a:cs typeface="+mn-cs"/>
        </a:defRPr>
      </a:lvl7pPr>
      <a:lvl8pPr marL="3200400" algn="l" defTabSz="457200" rtl="0" eaLnBrk="1" latinLnBrk="1" hangingPunct="1">
        <a:defRPr sz="1800" kern="1200">
          <a:solidFill>
            <a:schemeClr val="tx1"/>
          </a:solidFill>
          <a:latin typeface="+mn-lt"/>
          <a:ea typeface="+mn-ea"/>
          <a:cs typeface="+mn-cs"/>
        </a:defRPr>
      </a:lvl8pPr>
      <a:lvl9pPr marL="3657600" algn="l" defTabSz="4572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ko-KR"/>
              <a:t>Click to edit Master title style</a:t>
            </a:r>
            <a:endParaRPr lang="ko-KR" alt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ko-KR"/>
              <a:t>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E451C3-0FF4-47C4-B829-773ADF60F88C}" type="datetimeFigureOut">
              <a:rPr lang="en-US" smtClean="0"/>
              <a:t>10/2/2016</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1323948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21.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image" Target="../media/image22.png"/><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jpeg"/></Relationships>
</file>

<file path=ppt/slides/_rels/slide3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planetcalc.com/1434/"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0817" y="476519"/>
            <a:ext cx="9144000" cy="1835709"/>
          </a:xfrm>
        </p:spPr>
        <p:txBody>
          <a:bodyPr>
            <a:normAutofit/>
          </a:bodyPr>
          <a:lstStyle/>
          <a:p>
            <a:endParaRPr lang="en-CA" dirty="0">
              <a:latin typeface="+mn-lt"/>
            </a:endParaRPr>
          </a:p>
        </p:txBody>
      </p:sp>
      <p:sp>
        <p:nvSpPr>
          <p:cNvPr id="3" name="Subtitle 2"/>
          <p:cNvSpPr>
            <a:spLocks noGrp="1"/>
          </p:cNvSpPr>
          <p:nvPr>
            <p:ph type="subTitle" idx="1"/>
          </p:nvPr>
        </p:nvSpPr>
        <p:spPr/>
        <p:txBody>
          <a:bodyPr/>
          <a:lstStyle/>
          <a:p>
            <a:endParaRPr lang="en-CA"/>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6483"/>
            <a:ext cx="11902850" cy="5472574"/>
          </a:xfrm>
          <a:prstGeom prst="rect">
            <a:avLst/>
          </a:prstGeom>
        </p:spPr>
      </p:pic>
    </p:spTree>
    <p:extLst>
      <p:ext uri="{BB962C8B-B14F-4D97-AF65-F5344CB8AC3E}">
        <p14:creationId xmlns:p14="http://schemas.microsoft.com/office/powerpoint/2010/main" val="3442802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err="1"/>
              <a:t>Github</a:t>
            </a:r>
            <a:endParaRPr lang="en-CA" b="1" dirty="0"/>
          </a:p>
        </p:txBody>
      </p:sp>
      <p:sp>
        <p:nvSpPr>
          <p:cNvPr id="3" name="Content Placeholder 2"/>
          <p:cNvSpPr>
            <a:spLocks noGrp="1"/>
          </p:cNvSpPr>
          <p:nvPr>
            <p:ph idx="1"/>
          </p:nvPr>
        </p:nvSpPr>
        <p:spPr/>
        <p:txBody>
          <a:bodyPr/>
          <a:lstStyle/>
          <a:p>
            <a:r>
              <a:rPr lang="en-CA" b="1" dirty="0"/>
              <a:t>GitHub is a code hosting platform for version control and collaboration. It lets you and others work together on projects from anywhere.</a:t>
            </a:r>
          </a:p>
          <a:p>
            <a:r>
              <a:rPr lang="en-CA" b="1" dirty="0"/>
              <a:t>Create a </a:t>
            </a:r>
            <a:r>
              <a:rPr lang="en-CA" b="1" dirty="0" err="1"/>
              <a:t>github</a:t>
            </a:r>
            <a:r>
              <a:rPr lang="en-CA" b="1" dirty="0"/>
              <a:t> account for free:</a:t>
            </a:r>
          </a:p>
          <a:p>
            <a:pPr lvl="1"/>
            <a:r>
              <a:rPr lang="en-CA" b="1" dirty="0"/>
              <a:t>Github.com</a:t>
            </a:r>
          </a:p>
        </p:txBody>
      </p:sp>
    </p:spTree>
    <p:extLst>
      <p:ext uri="{BB962C8B-B14F-4D97-AF65-F5344CB8AC3E}">
        <p14:creationId xmlns:p14="http://schemas.microsoft.com/office/powerpoint/2010/main" val="1313293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Create your project</a:t>
            </a:r>
          </a:p>
        </p:txBody>
      </p:sp>
      <p:sp>
        <p:nvSpPr>
          <p:cNvPr id="3" name="Content Placeholder 2"/>
          <p:cNvSpPr>
            <a:spLocks noGrp="1"/>
          </p:cNvSpPr>
          <p:nvPr>
            <p:ph idx="1"/>
          </p:nvPr>
        </p:nvSpPr>
        <p:spPr/>
        <p:txBody>
          <a:bodyPr/>
          <a:lstStyle/>
          <a:p>
            <a:r>
              <a:rPr lang="en-CA" b="1" dirty="0"/>
              <a:t>Go back to Github.com</a:t>
            </a:r>
          </a:p>
          <a:p>
            <a:r>
              <a:rPr lang="en-CA" b="1" dirty="0"/>
              <a:t>In the upper right corner, next to your avatar, click  and then select New repository.</a:t>
            </a:r>
          </a:p>
          <a:p>
            <a:r>
              <a:rPr lang="en-CA" b="1" dirty="0"/>
              <a:t>Name your repository hello-world.</a:t>
            </a:r>
          </a:p>
          <a:p>
            <a:r>
              <a:rPr lang="en-CA" b="1" dirty="0"/>
              <a:t>Write a short description.</a:t>
            </a:r>
          </a:p>
          <a:p>
            <a:r>
              <a:rPr lang="en-CA" b="1" dirty="0"/>
              <a:t>Select Initialize this repository with a README.</a:t>
            </a:r>
          </a:p>
        </p:txBody>
      </p:sp>
    </p:spTree>
    <p:extLst>
      <p:ext uri="{BB962C8B-B14F-4D97-AF65-F5344CB8AC3E}">
        <p14:creationId xmlns:p14="http://schemas.microsoft.com/office/powerpoint/2010/main" val="3210776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CA"/>
          </a:p>
        </p:txBody>
      </p:sp>
      <p:sp>
        <p:nvSpPr>
          <p:cNvPr id="3" name="Content Placeholder 2"/>
          <p:cNvSpPr>
            <a:spLocks noGrp="1"/>
          </p:cNvSpPr>
          <p:nvPr>
            <p:ph idx="1"/>
          </p:nvPr>
        </p:nvSpPr>
        <p:spPr/>
        <p:txBody>
          <a:bodyPr/>
          <a:lstStyle/>
          <a:p>
            <a:endParaRPr lang="en-CA"/>
          </a:p>
        </p:txBody>
      </p:sp>
      <p:pic>
        <p:nvPicPr>
          <p:cNvPr id="4" name="Picture 3" descr="new-repo-for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2606" y="0"/>
            <a:ext cx="11434472" cy="692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4617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5861" y="896394"/>
            <a:ext cx="9843604" cy="706964"/>
          </a:xfrm>
        </p:spPr>
        <p:txBody>
          <a:bodyPr/>
          <a:lstStyle/>
          <a:p>
            <a:r>
              <a:rPr lang="en-CA" b="1" dirty="0"/>
              <a:t>Download the project to your computer</a:t>
            </a:r>
          </a:p>
        </p:txBody>
      </p:sp>
      <p:sp>
        <p:nvSpPr>
          <p:cNvPr id="3" name="Content Placeholder 2"/>
          <p:cNvSpPr>
            <a:spLocks noGrp="1"/>
          </p:cNvSpPr>
          <p:nvPr>
            <p:ph idx="1"/>
          </p:nvPr>
        </p:nvSpPr>
        <p:spPr>
          <a:xfrm>
            <a:off x="481263" y="2598821"/>
            <a:ext cx="5378624" cy="3717758"/>
          </a:xfrm>
        </p:spPr>
        <p:txBody>
          <a:bodyPr/>
          <a:lstStyle/>
          <a:p>
            <a:r>
              <a:rPr lang="en-CA" b="1" dirty="0"/>
              <a:t>On GitHub, navigate to the main page of the repository.</a:t>
            </a:r>
          </a:p>
          <a:p>
            <a:r>
              <a:rPr lang="en-CA" b="1" dirty="0"/>
              <a:t>Under your repository name, click </a:t>
            </a:r>
            <a:r>
              <a:rPr lang="en-CA" sz="2000" b="1" u="sng" dirty="0"/>
              <a:t>Clone or download.</a:t>
            </a:r>
          </a:p>
          <a:p>
            <a:r>
              <a:rPr lang="en-CA" b="1" dirty="0"/>
              <a:t>Copy the link provided</a:t>
            </a:r>
          </a:p>
        </p:txBody>
      </p:sp>
      <p:pic>
        <p:nvPicPr>
          <p:cNvPr id="4" name="Picture 3"/>
          <p:cNvPicPr>
            <a:picLocks noChangeAspect="1"/>
          </p:cNvPicPr>
          <p:nvPr/>
        </p:nvPicPr>
        <p:blipFill rotWithShape="1">
          <a:blip r:embed="rId2"/>
          <a:srcRect l="52629" t="31301" r="7757" b="15553"/>
          <a:stretch/>
        </p:blipFill>
        <p:spPr>
          <a:xfrm>
            <a:off x="6474689" y="2428579"/>
            <a:ext cx="5148000" cy="3888000"/>
          </a:xfrm>
          <a:prstGeom prst="rect">
            <a:avLst/>
          </a:prstGeom>
        </p:spPr>
      </p:pic>
    </p:spTree>
    <p:extLst>
      <p:ext uri="{BB962C8B-B14F-4D97-AF65-F5344CB8AC3E}">
        <p14:creationId xmlns:p14="http://schemas.microsoft.com/office/powerpoint/2010/main" val="3866867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Open </a:t>
            </a:r>
            <a:r>
              <a:rPr lang="en-CA" b="1" dirty="0" err="1"/>
              <a:t>PhpStorm</a:t>
            </a:r>
            <a:endParaRPr lang="en-CA" b="1" dirty="0"/>
          </a:p>
        </p:txBody>
      </p:sp>
      <p:sp>
        <p:nvSpPr>
          <p:cNvPr id="3" name="Content Placeholder 2"/>
          <p:cNvSpPr>
            <a:spLocks noGrp="1"/>
          </p:cNvSpPr>
          <p:nvPr>
            <p:ph idx="1"/>
          </p:nvPr>
        </p:nvSpPr>
        <p:spPr>
          <a:xfrm>
            <a:off x="223604" y="2122760"/>
            <a:ext cx="5022953" cy="4351338"/>
          </a:xfrm>
        </p:spPr>
        <p:txBody>
          <a:bodyPr/>
          <a:lstStyle/>
          <a:p>
            <a:endParaRPr lang="en-CA" b="1" dirty="0"/>
          </a:p>
          <a:p>
            <a:pPr lvl="1"/>
            <a:r>
              <a:rPr lang="en-CA" dirty="0"/>
              <a:t>In </a:t>
            </a:r>
            <a:r>
              <a:rPr lang="en-CA" dirty="0" err="1"/>
              <a:t>PhpStorm</a:t>
            </a:r>
            <a:r>
              <a:rPr lang="en-CA" dirty="0"/>
              <a:t>, click on the bottom option, “Check out from Version Control”</a:t>
            </a:r>
          </a:p>
          <a:p>
            <a:pPr lvl="1"/>
            <a:r>
              <a:rPr lang="en-CA" dirty="0"/>
              <a:t>Click on GitHub</a:t>
            </a:r>
          </a:p>
          <a:p>
            <a:pPr lvl="1"/>
            <a:endParaRPr lang="en-CA" dirty="0"/>
          </a:p>
        </p:txBody>
      </p:sp>
      <p:sp>
        <p:nvSpPr>
          <p:cNvPr id="6" name="Rectangle 5"/>
          <p:cNvSpPr/>
          <p:nvPr/>
        </p:nvSpPr>
        <p:spPr>
          <a:xfrm>
            <a:off x="8214610" y="5231568"/>
            <a:ext cx="2683239" cy="329784"/>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CA"/>
          </a:p>
        </p:txBody>
      </p:sp>
      <p:pic>
        <p:nvPicPr>
          <p:cNvPr id="7" name="Picture 6"/>
          <p:cNvPicPr>
            <a:picLocks noChangeAspect="1"/>
          </p:cNvPicPr>
          <p:nvPr/>
        </p:nvPicPr>
        <p:blipFill rotWithShape="1">
          <a:blip r:embed="rId2"/>
          <a:srcRect l="39454" t="11409" r="21546" b="25211"/>
          <a:stretch/>
        </p:blipFill>
        <p:spPr>
          <a:xfrm>
            <a:off x="6091708" y="1980231"/>
            <a:ext cx="5074276" cy="4636395"/>
          </a:xfrm>
          <a:prstGeom prst="rect">
            <a:avLst/>
          </a:prstGeom>
        </p:spPr>
      </p:pic>
    </p:spTree>
    <p:extLst>
      <p:ext uri="{BB962C8B-B14F-4D97-AF65-F5344CB8AC3E}">
        <p14:creationId xmlns:p14="http://schemas.microsoft.com/office/powerpoint/2010/main" val="4140898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Download the Repo</a:t>
            </a:r>
          </a:p>
        </p:txBody>
      </p:sp>
      <p:sp>
        <p:nvSpPr>
          <p:cNvPr id="3" name="Content Placeholder 2"/>
          <p:cNvSpPr>
            <a:spLocks noGrp="1"/>
          </p:cNvSpPr>
          <p:nvPr>
            <p:ph idx="1"/>
          </p:nvPr>
        </p:nvSpPr>
        <p:spPr>
          <a:xfrm>
            <a:off x="155940" y="2506662"/>
            <a:ext cx="4158483" cy="4351338"/>
          </a:xfrm>
        </p:spPr>
        <p:txBody>
          <a:bodyPr/>
          <a:lstStyle/>
          <a:p>
            <a:r>
              <a:rPr lang="en-CA" dirty="0"/>
              <a:t>Paste the git repo </a:t>
            </a:r>
            <a:r>
              <a:rPr lang="en-CA" dirty="0" err="1"/>
              <a:t>url</a:t>
            </a:r>
            <a:r>
              <a:rPr lang="en-CA" dirty="0"/>
              <a:t> into the first form</a:t>
            </a:r>
          </a:p>
          <a:p>
            <a:r>
              <a:rPr lang="en-CA" dirty="0"/>
              <a:t>Choose the target download      location </a:t>
            </a:r>
          </a:p>
        </p:txBody>
      </p:sp>
      <p:pic>
        <p:nvPicPr>
          <p:cNvPr id="5" name="Picture 4"/>
          <p:cNvPicPr>
            <a:picLocks noChangeAspect="1"/>
          </p:cNvPicPr>
          <p:nvPr/>
        </p:nvPicPr>
        <p:blipFill rotWithShape="1">
          <a:blip r:embed="rId2"/>
          <a:srcRect l="21262" t="11394" r="21426" b="27333"/>
          <a:stretch/>
        </p:blipFill>
        <p:spPr>
          <a:xfrm>
            <a:off x="4584879" y="2375755"/>
            <a:ext cx="7456868" cy="4482245"/>
          </a:xfrm>
          <a:prstGeom prst="rect">
            <a:avLst/>
          </a:prstGeom>
        </p:spPr>
      </p:pic>
    </p:spTree>
    <p:extLst>
      <p:ext uri="{BB962C8B-B14F-4D97-AF65-F5344CB8AC3E}">
        <p14:creationId xmlns:p14="http://schemas.microsoft.com/office/powerpoint/2010/main" val="1621392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Working with Git in </a:t>
            </a:r>
            <a:r>
              <a:rPr lang="en-CA" b="1" dirty="0" err="1"/>
              <a:t>PhpStorm</a:t>
            </a:r>
            <a:r>
              <a:rPr lang="en-CA" b="1" dirty="0"/>
              <a:t> </a:t>
            </a:r>
          </a:p>
        </p:txBody>
      </p:sp>
      <p:sp>
        <p:nvSpPr>
          <p:cNvPr id="3" name="Content Placeholder 2"/>
          <p:cNvSpPr>
            <a:spLocks noGrp="1"/>
          </p:cNvSpPr>
          <p:nvPr>
            <p:ph idx="1"/>
          </p:nvPr>
        </p:nvSpPr>
        <p:spPr>
          <a:xfrm>
            <a:off x="503349" y="2143991"/>
            <a:ext cx="5639874" cy="3031283"/>
          </a:xfrm>
        </p:spPr>
        <p:txBody>
          <a:bodyPr/>
          <a:lstStyle/>
          <a:p>
            <a:endParaRPr lang="en-CA" dirty="0"/>
          </a:p>
          <a:p>
            <a:r>
              <a:rPr lang="en-CA" dirty="0"/>
              <a:t>To update your progress and upload your local changes to GitHub, follow these steps:</a:t>
            </a:r>
          </a:p>
          <a:p>
            <a:pPr marL="0" indent="0">
              <a:buNone/>
            </a:pPr>
            <a:endParaRPr lang="en-CA" dirty="0"/>
          </a:p>
          <a:p>
            <a:pPr>
              <a:buAutoNum type="arabicPeriod"/>
            </a:pPr>
            <a:r>
              <a:rPr lang="en-CA" dirty="0"/>
              <a:t>Right click on any new files &gt;git &gt; add</a:t>
            </a:r>
          </a:p>
          <a:p>
            <a:pPr marL="0" indent="0">
              <a:buNone/>
            </a:pPr>
            <a:endParaRPr lang="en-CA" dirty="0"/>
          </a:p>
        </p:txBody>
      </p:sp>
      <p:pic>
        <p:nvPicPr>
          <p:cNvPr id="4" name="Picture 3"/>
          <p:cNvPicPr>
            <a:picLocks noChangeAspect="1"/>
          </p:cNvPicPr>
          <p:nvPr/>
        </p:nvPicPr>
        <p:blipFill rotWithShape="1">
          <a:blip r:embed="rId2"/>
          <a:srcRect l="376" t="9471" r="55477" b="6558"/>
          <a:stretch/>
        </p:blipFill>
        <p:spPr>
          <a:xfrm>
            <a:off x="6478073" y="1680632"/>
            <a:ext cx="4684189" cy="5009287"/>
          </a:xfrm>
          <a:prstGeom prst="rect">
            <a:avLst/>
          </a:prstGeom>
        </p:spPr>
      </p:pic>
    </p:spTree>
    <p:extLst>
      <p:ext uri="{BB962C8B-B14F-4D97-AF65-F5344CB8AC3E}">
        <p14:creationId xmlns:p14="http://schemas.microsoft.com/office/powerpoint/2010/main" val="30907194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Working with Git in </a:t>
            </a:r>
            <a:r>
              <a:rPr lang="en-CA" b="1" dirty="0" err="1"/>
              <a:t>PhpStorm</a:t>
            </a:r>
            <a:r>
              <a:rPr lang="en-CA" b="1" dirty="0"/>
              <a:t> </a:t>
            </a:r>
            <a:endParaRPr lang="en-CA" dirty="0"/>
          </a:p>
        </p:txBody>
      </p:sp>
      <p:sp>
        <p:nvSpPr>
          <p:cNvPr id="3" name="Content Placeholder 2"/>
          <p:cNvSpPr>
            <a:spLocks noGrp="1"/>
          </p:cNvSpPr>
          <p:nvPr>
            <p:ph idx="1"/>
          </p:nvPr>
        </p:nvSpPr>
        <p:spPr>
          <a:xfrm>
            <a:off x="785611" y="2603500"/>
            <a:ext cx="4134119" cy="3416300"/>
          </a:xfrm>
        </p:spPr>
        <p:txBody>
          <a:bodyPr>
            <a:normAutofit/>
          </a:bodyPr>
          <a:lstStyle/>
          <a:p>
            <a:pPr>
              <a:buAutoNum type="arabicPeriod"/>
            </a:pPr>
            <a:endParaRPr lang="en-CA" dirty="0"/>
          </a:p>
          <a:p>
            <a:pPr>
              <a:buAutoNum type="arabicPeriod"/>
            </a:pPr>
            <a:endParaRPr lang="en-CA" dirty="0"/>
          </a:p>
          <a:p>
            <a:pPr>
              <a:buAutoNum type="arabicPeriod"/>
            </a:pPr>
            <a:r>
              <a:rPr lang="en-CA" dirty="0"/>
              <a:t>Click on the VCS up arrow in the top left corner</a:t>
            </a:r>
          </a:p>
          <a:p>
            <a:pPr>
              <a:buAutoNum type="arabicPeriod"/>
            </a:pPr>
            <a:r>
              <a:rPr lang="en-CA" dirty="0"/>
              <a:t>Add a message detailing what you changed</a:t>
            </a:r>
          </a:p>
          <a:p>
            <a:pPr>
              <a:buAutoNum type="arabicPeriod"/>
            </a:pPr>
            <a:r>
              <a:rPr lang="en-CA" dirty="0"/>
              <a:t>Click on Commit and Push</a:t>
            </a:r>
          </a:p>
          <a:p>
            <a:pPr>
              <a:buAutoNum type="arabicPeriod"/>
            </a:pPr>
            <a:r>
              <a:rPr lang="en-CA" dirty="0"/>
              <a:t>Your files should now be </a:t>
            </a:r>
          </a:p>
          <a:p>
            <a:pPr marL="0" indent="0">
              <a:buNone/>
            </a:pPr>
            <a:r>
              <a:rPr lang="en-CA" dirty="0"/>
              <a:t>	uploaded</a:t>
            </a:r>
          </a:p>
        </p:txBody>
      </p:sp>
      <p:pic>
        <p:nvPicPr>
          <p:cNvPr id="4" name="Picture 3"/>
          <p:cNvPicPr>
            <a:picLocks noChangeAspect="1"/>
          </p:cNvPicPr>
          <p:nvPr/>
        </p:nvPicPr>
        <p:blipFill rotWithShape="1">
          <a:blip r:embed="rId2"/>
          <a:srcRect l="23638" t="3653" r="5095" b="8143"/>
          <a:stretch/>
        </p:blipFill>
        <p:spPr>
          <a:xfrm>
            <a:off x="5074277" y="1680632"/>
            <a:ext cx="6761407" cy="4704812"/>
          </a:xfrm>
          <a:prstGeom prst="rect">
            <a:avLst/>
          </a:prstGeom>
        </p:spPr>
      </p:pic>
    </p:spTree>
    <p:extLst>
      <p:ext uri="{BB962C8B-B14F-4D97-AF65-F5344CB8AC3E}">
        <p14:creationId xmlns:p14="http://schemas.microsoft.com/office/powerpoint/2010/main" val="33142747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Web</a:t>
            </a:r>
            <a:endParaRPr lang="ko-KR" altLang="en-US" b="1" dirty="0"/>
          </a:p>
        </p:txBody>
      </p:sp>
      <p:sp>
        <p:nvSpPr>
          <p:cNvPr id="3" name="Content Placeholder 2"/>
          <p:cNvSpPr>
            <a:spLocks noGrp="1"/>
          </p:cNvSpPr>
          <p:nvPr>
            <p:ph idx="1"/>
          </p:nvPr>
        </p:nvSpPr>
        <p:spPr/>
        <p:txBody>
          <a:bodyPr/>
          <a:lstStyle/>
          <a:p>
            <a:r>
              <a:rPr lang="en-US" altLang="ko-KR" b="1" dirty="0"/>
              <a:t>A </a:t>
            </a:r>
            <a:r>
              <a:rPr lang="en-US" altLang="ko-KR" b="1" i="1" u="sng" dirty="0"/>
              <a:t>Web Page </a:t>
            </a:r>
            <a:r>
              <a:rPr lang="en-US" altLang="ko-KR" b="1" dirty="0"/>
              <a:t>is consist of </a:t>
            </a:r>
            <a:r>
              <a:rPr lang="en-US" altLang="ko-KR" b="1" i="1" u="sng" dirty="0"/>
              <a:t>Objects.</a:t>
            </a:r>
            <a:endParaRPr lang="en-US" altLang="ko-KR" b="1" i="1" dirty="0"/>
          </a:p>
          <a:p>
            <a:pPr lvl="1"/>
            <a:r>
              <a:rPr lang="en-US" altLang="ko-KR" b="1" i="1" u="sng" dirty="0"/>
              <a:t>Objects</a:t>
            </a:r>
            <a:r>
              <a:rPr lang="en-US" altLang="ko-KR" b="1" i="1" dirty="0"/>
              <a:t> </a:t>
            </a:r>
            <a:r>
              <a:rPr lang="en-US" altLang="ko-KR" b="1" dirty="0"/>
              <a:t>can be HTML file, JPEG image, Java applet, Video file, Audio file, etc.</a:t>
            </a:r>
          </a:p>
          <a:p>
            <a:r>
              <a:rPr lang="en-US" altLang="ko-KR" b="1" dirty="0"/>
              <a:t>Web page is consist of </a:t>
            </a:r>
            <a:r>
              <a:rPr lang="en-US" altLang="ko-KR" b="1" i="1" u="sng" dirty="0"/>
              <a:t>Base HTML-file</a:t>
            </a:r>
            <a:r>
              <a:rPr lang="en-US" altLang="ko-KR" b="1" dirty="0"/>
              <a:t> which includes </a:t>
            </a:r>
            <a:r>
              <a:rPr lang="en-US" altLang="ko-KR" b="1" i="1" u="sng" dirty="0"/>
              <a:t>several referenced objects.</a:t>
            </a:r>
          </a:p>
          <a:p>
            <a:r>
              <a:rPr lang="en-US" altLang="ko-KR" b="1" dirty="0"/>
              <a:t>Each object is addressable by a </a:t>
            </a:r>
            <a:r>
              <a:rPr lang="en-US" altLang="ko-KR" b="1" i="1" u="sng" dirty="0"/>
              <a:t>URL</a:t>
            </a:r>
            <a:r>
              <a:rPr lang="en-US" altLang="ko-KR" b="1" dirty="0"/>
              <a:t>.</a:t>
            </a:r>
          </a:p>
          <a:p>
            <a:r>
              <a:rPr lang="en-US" altLang="ko-KR" b="1" dirty="0"/>
              <a:t>ex: www.westerncyber.club/somefolder/thisispicture.jpg</a:t>
            </a:r>
          </a:p>
        </p:txBody>
      </p:sp>
      <p:sp>
        <p:nvSpPr>
          <p:cNvPr id="4" name="Left Brace 3"/>
          <p:cNvSpPr/>
          <p:nvPr/>
        </p:nvSpPr>
        <p:spPr>
          <a:xfrm rot="16200000">
            <a:off x="3120390" y="3714749"/>
            <a:ext cx="382905" cy="2611755"/>
          </a:xfrm>
          <a:prstGeom prst="leftBrace">
            <a:avLst>
              <a:gd name="adj1" fmla="val 8333"/>
              <a:gd name="adj2" fmla="val 5208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5" name="Left Brace 4"/>
          <p:cNvSpPr/>
          <p:nvPr/>
        </p:nvSpPr>
        <p:spPr>
          <a:xfrm rot="16200000">
            <a:off x="6055598" y="3460986"/>
            <a:ext cx="382905" cy="3119279"/>
          </a:xfrm>
          <a:prstGeom prst="leftBrace">
            <a:avLst>
              <a:gd name="adj1" fmla="val 8333"/>
              <a:gd name="adj2" fmla="val 5208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6" name="TextBox 5"/>
          <p:cNvSpPr txBox="1"/>
          <p:nvPr/>
        </p:nvSpPr>
        <p:spPr>
          <a:xfrm>
            <a:off x="2720210" y="5321019"/>
            <a:ext cx="1410964" cy="369332"/>
          </a:xfrm>
          <a:prstGeom prst="rect">
            <a:avLst/>
          </a:prstGeom>
          <a:noFill/>
        </p:spPr>
        <p:txBody>
          <a:bodyPr wrap="none" rtlCol="0">
            <a:spAutoFit/>
          </a:bodyPr>
          <a:lstStyle/>
          <a:p>
            <a:r>
              <a:rPr lang="en-US" altLang="ko-KR" b="1" dirty="0"/>
              <a:t>Host Name</a:t>
            </a:r>
            <a:endParaRPr lang="ko-KR" altLang="en-US" b="1" dirty="0"/>
          </a:p>
        </p:txBody>
      </p:sp>
      <p:sp>
        <p:nvSpPr>
          <p:cNvPr id="7" name="TextBox 6"/>
          <p:cNvSpPr txBox="1"/>
          <p:nvPr/>
        </p:nvSpPr>
        <p:spPr>
          <a:xfrm>
            <a:off x="5696429" y="5318996"/>
            <a:ext cx="1425390" cy="369332"/>
          </a:xfrm>
          <a:prstGeom prst="rect">
            <a:avLst/>
          </a:prstGeom>
          <a:noFill/>
        </p:spPr>
        <p:txBody>
          <a:bodyPr wrap="none" rtlCol="0">
            <a:spAutoFit/>
          </a:bodyPr>
          <a:lstStyle/>
          <a:p>
            <a:r>
              <a:rPr lang="en-US" altLang="ko-KR" b="1" dirty="0"/>
              <a:t>Path Name</a:t>
            </a:r>
            <a:endParaRPr lang="ko-KR" altLang="en-US" b="1" dirty="0"/>
          </a:p>
        </p:txBody>
      </p:sp>
    </p:spTree>
    <p:extLst>
      <p:ext uri="{BB962C8B-B14F-4D97-AF65-F5344CB8AC3E}">
        <p14:creationId xmlns:p14="http://schemas.microsoft.com/office/powerpoint/2010/main" val="4736354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HTTP</a:t>
            </a:r>
            <a:endParaRPr lang="ko-KR" altLang="en-US" b="1" dirty="0"/>
          </a:p>
        </p:txBody>
      </p:sp>
      <p:sp>
        <p:nvSpPr>
          <p:cNvPr id="3" name="Content Placeholder 2"/>
          <p:cNvSpPr>
            <a:spLocks noGrp="1"/>
          </p:cNvSpPr>
          <p:nvPr>
            <p:ph idx="1"/>
          </p:nvPr>
        </p:nvSpPr>
        <p:spPr>
          <a:xfrm>
            <a:off x="491491" y="2603500"/>
            <a:ext cx="7200899" cy="3416300"/>
          </a:xfrm>
        </p:spPr>
        <p:txBody>
          <a:bodyPr/>
          <a:lstStyle/>
          <a:p>
            <a:r>
              <a:rPr lang="en-US" altLang="ko-KR" b="1" dirty="0" err="1"/>
              <a:t>HyperText</a:t>
            </a:r>
            <a:r>
              <a:rPr lang="en-US" altLang="ko-KR" b="1" dirty="0"/>
              <a:t> Transfer Protocol is a web’s application layer protocol.</a:t>
            </a:r>
          </a:p>
          <a:p>
            <a:r>
              <a:rPr lang="en-US" altLang="ko-KR" b="1" dirty="0"/>
              <a:t>How HTTP calls work</a:t>
            </a:r>
          </a:p>
          <a:p>
            <a:pPr lvl="1"/>
            <a:r>
              <a:rPr lang="en-US" altLang="ko-KR" b="1" dirty="0"/>
              <a:t>Client sends a request to HTTP server (port 80)</a:t>
            </a:r>
          </a:p>
          <a:p>
            <a:pPr lvl="1"/>
            <a:r>
              <a:rPr lang="en-US" altLang="ko-KR" b="1" dirty="0"/>
              <a:t>Server response back to client’s IP with objects</a:t>
            </a:r>
          </a:p>
          <a:p>
            <a:r>
              <a:rPr lang="en-US" altLang="ko-KR" b="1" dirty="0"/>
              <a:t>Packets</a:t>
            </a:r>
          </a:p>
          <a:p>
            <a:pPr lvl="1"/>
            <a:r>
              <a:rPr lang="en-US" altLang="ko-KR" b="1" dirty="0"/>
              <a:t>When objects are sent, they are split into small packets</a:t>
            </a:r>
          </a:p>
          <a:p>
            <a:pPr lvl="1"/>
            <a:r>
              <a:rPr lang="en-US" altLang="ko-KR" b="1" dirty="0"/>
              <a:t>(ex: Torrents (p2p)).</a:t>
            </a:r>
          </a:p>
          <a:p>
            <a:endParaRPr lang="ko-KR" altLang="en-US" b="1" dirty="0"/>
          </a:p>
        </p:txBody>
      </p:sp>
      <p:pic>
        <p:nvPicPr>
          <p:cNvPr id="4" name="Picture 3"/>
          <p:cNvPicPr>
            <a:picLocks noChangeAspect="1"/>
          </p:cNvPicPr>
          <p:nvPr/>
        </p:nvPicPr>
        <p:blipFill>
          <a:blip r:embed="rId3"/>
          <a:stretch>
            <a:fillRect/>
          </a:stretch>
        </p:blipFill>
        <p:spPr>
          <a:xfrm>
            <a:off x="7930300" y="2603499"/>
            <a:ext cx="3793500" cy="3648711"/>
          </a:xfrm>
          <a:prstGeom prst="rect">
            <a:avLst/>
          </a:prstGeom>
        </p:spPr>
      </p:pic>
    </p:spTree>
    <p:extLst>
      <p:ext uri="{BB962C8B-B14F-4D97-AF65-F5344CB8AC3E}">
        <p14:creationId xmlns:p14="http://schemas.microsoft.com/office/powerpoint/2010/main" val="991715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099733"/>
            <a:ext cx="10433957" cy="2677648"/>
          </a:xfrm>
        </p:spPr>
        <p:txBody>
          <a:bodyPr/>
          <a:lstStyle/>
          <a:p>
            <a:r>
              <a:rPr lang="en-US" altLang="ko-KR" sz="3600" b="1" dirty="0"/>
              <a:t>Introduction to Web design and cyber security</a:t>
            </a:r>
            <a:endParaRPr lang="ko-KR" altLang="en-US" sz="3600" b="1" dirty="0"/>
          </a:p>
        </p:txBody>
      </p:sp>
      <p:sp>
        <p:nvSpPr>
          <p:cNvPr id="3" name="Subtitle 2"/>
          <p:cNvSpPr>
            <a:spLocks noGrp="1"/>
          </p:cNvSpPr>
          <p:nvPr>
            <p:ph type="subTitle" idx="1"/>
          </p:nvPr>
        </p:nvSpPr>
        <p:spPr/>
        <p:txBody>
          <a:bodyPr/>
          <a:lstStyle/>
          <a:p>
            <a:r>
              <a:rPr lang="en-US" altLang="ko-KR" dirty="0"/>
              <a:t>Presented by Western cyber security</a:t>
            </a:r>
            <a:endParaRPr lang="ko-KR" altLang="en-US" dirty="0"/>
          </a:p>
        </p:txBody>
      </p:sp>
    </p:spTree>
    <p:extLst>
      <p:ext uri="{BB962C8B-B14F-4D97-AF65-F5344CB8AC3E}">
        <p14:creationId xmlns:p14="http://schemas.microsoft.com/office/powerpoint/2010/main" val="14516286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HTML</a:t>
            </a:r>
            <a:endParaRPr lang="ko-KR" altLang="en-US" b="1" dirty="0"/>
          </a:p>
        </p:txBody>
      </p:sp>
      <p:sp>
        <p:nvSpPr>
          <p:cNvPr id="3" name="Content Placeholder 2"/>
          <p:cNvSpPr>
            <a:spLocks noGrp="1"/>
          </p:cNvSpPr>
          <p:nvPr>
            <p:ph idx="1"/>
          </p:nvPr>
        </p:nvSpPr>
        <p:spPr>
          <a:xfrm>
            <a:off x="457200" y="2603500"/>
            <a:ext cx="6713621" cy="3694430"/>
          </a:xfrm>
        </p:spPr>
        <p:txBody>
          <a:bodyPr>
            <a:normAutofit/>
          </a:bodyPr>
          <a:lstStyle/>
          <a:p>
            <a:r>
              <a:rPr lang="en-US" altLang="ko-KR" b="1" dirty="0"/>
              <a:t>Hyper Text Markup Language</a:t>
            </a:r>
          </a:p>
          <a:p>
            <a:pPr lvl="1"/>
            <a:r>
              <a:rPr lang="en-US" altLang="ko-KR" b="1" dirty="0"/>
              <a:t>For creating web pages and web applications.</a:t>
            </a:r>
          </a:p>
          <a:p>
            <a:pPr lvl="1"/>
            <a:r>
              <a:rPr lang="en-US" altLang="ko-KR" b="1" dirty="0"/>
              <a:t>Unlike scripting or programming languages that uses scripts to perform functions, Markup language uses “Tags” (‘&lt;&gt;’ : angled brackets)</a:t>
            </a:r>
          </a:p>
          <a:p>
            <a:pPr lvl="2"/>
            <a:r>
              <a:rPr lang="en-US" altLang="ko-KR" b="1" dirty="0"/>
              <a:t>It has “</a:t>
            </a:r>
            <a:r>
              <a:rPr lang="en-US" altLang="ko-KR" b="1" i="1" dirty="0"/>
              <a:t>open tag</a:t>
            </a:r>
            <a:r>
              <a:rPr lang="en-US" altLang="ko-KR" b="1" dirty="0"/>
              <a:t>” and the “</a:t>
            </a:r>
            <a:r>
              <a:rPr lang="en-US" altLang="ko-KR" b="1" i="1" dirty="0"/>
              <a:t>closed tag</a:t>
            </a:r>
            <a:r>
              <a:rPr lang="en-US" altLang="ko-KR" b="1" dirty="0"/>
              <a:t>”</a:t>
            </a:r>
          </a:p>
          <a:p>
            <a:pPr lvl="2"/>
            <a:r>
              <a:rPr lang="en-US" altLang="ko-KR" b="1" dirty="0"/>
              <a:t>Ex: &lt;p&gt; &lt;/p&gt;</a:t>
            </a:r>
          </a:p>
          <a:p>
            <a:pPr lvl="2"/>
            <a:endParaRPr lang="en-US" altLang="ko-KR" b="1" dirty="0"/>
          </a:p>
          <a:p>
            <a:r>
              <a:rPr lang="en-US" altLang="ko-KR" b="1" dirty="0"/>
              <a:t>Simple example : A person with no clothes or makeup</a:t>
            </a:r>
          </a:p>
        </p:txBody>
      </p:sp>
      <p:pic>
        <p:nvPicPr>
          <p:cNvPr id="1026" name="Picture 2" descr="https://www.w3.org/html/logo/downloads/HTML5_Logo_51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53686" y="309775"/>
            <a:ext cx="663893" cy="66389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s://www.w3.org/html/logo/downloads/HTML5_Logo_51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2699" y="706965"/>
            <a:ext cx="1240369" cy="124036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http://www.clipartkid.com/images/53/75-free-stock-images-3d-human-character-best-collection-high-QYOTrA-clipar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52360" y="2354581"/>
            <a:ext cx="3665219" cy="36652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1889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Basic Structure of HTML</a:t>
            </a:r>
            <a:endParaRPr lang="ko-KR" altLang="en-US" b="1" dirty="0"/>
          </a:p>
        </p:txBody>
      </p:sp>
      <p:sp>
        <p:nvSpPr>
          <p:cNvPr id="3" name="Content Placeholder 2"/>
          <p:cNvSpPr>
            <a:spLocks noGrp="1"/>
          </p:cNvSpPr>
          <p:nvPr>
            <p:ph idx="1"/>
          </p:nvPr>
        </p:nvSpPr>
        <p:spPr>
          <a:xfrm>
            <a:off x="480060" y="2388870"/>
            <a:ext cx="6103620" cy="4114800"/>
          </a:xfrm>
        </p:spPr>
        <p:txBody>
          <a:bodyPr>
            <a:normAutofit/>
          </a:bodyPr>
          <a:lstStyle/>
          <a:p>
            <a:r>
              <a:rPr lang="en-US" altLang="ko-KR" b="1" dirty="0"/>
              <a:t>&lt;!DOCTYPE html&gt; </a:t>
            </a:r>
          </a:p>
          <a:p>
            <a:pPr lvl="1"/>
            <a:r>
              <a:rPr lang="en-US" altLang="ko-KR" dirty="0"/>
              <a:t>Declaration defines this document to be HTML.</a:t>
            </a:r>
          </a:p>
          <a:p>
            <a:r>
              <a:rPr lang="en-US" altLang="ko-KR" b="1" dirty="0"/>
              <a:t>&lt;html&gt;</a:t>
            </a:r>
          </a:p>
          <a:p>
            <a:pPr lvl="1"/>
            <a:r>
              <a:rPr lang="en-US" altLang="ko-KR" dirty="0"/>
              <a:t>An element that is the root element of an HTML page.</a:t>
            </a:r>
          </a:p>
          <a:p>
            <a:r>
              <a:rPr lang="en-US" altLang="ko-KR" b="1" dirty="0"/>
              <a:t>&lt;head&gt;</a:t>
            </a:r>
          </a:p>
          <a:p>
            <a:pPr lvl="1"/>
            <a:r>
              <a:rPr lang="en-US" altLang="ko-KR" dirty="0"/>
              <a:t>An element contains meta information about the document.</a:t>
            </a:r>
          </a:p>
          <a:p>
            <a:r>
              <a:rPr lang="en-US" altLang="ko-KR" b="1" dirty="0"/>
              <a:t>&lt;body&gt; </a:t>
            </a:r>
          </a:p>
          <a:p>
            <a:pPr lvl="1"/>
            <a:r>
              <a:rPr lang="en-US" altLang="ko-KR" dirty="0"/>
              <a:t>An element contains the visible page content.</a:t>
            </a:r>
          </a:p>
          <a:p>
            <a:pPr lvl="1"/>
            <a:endParaRPr lang="en-US" altLang="ko-KR" dirty="0"/>
          </a:p>
        </p:txBody>
      </p:sp>
      <p:pic>
        <p:nvPicPr>
          <p:cNvPr id="4" name="Picture 2" descr="https://www.w3.org/html/logo/downloads/HTML5_Logo_51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63545" y="641721"/>
            <a:ext cx="1240369" cy="124036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s://www.w3.org/html/logo/downloads/HTML5_Logo_51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53686" y="309775"/>
            <a:ext cx="663893" cy="66389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3"/>
          <a:stretch>
            <a:fillRect/>
          </a:stretch>
        </p:blipFill>
        <p:spPr>
          <a:xfrm>
            <a:off x="6983730" y="2723833"/>
            <a:ext cx="4133849" cy="3444874"/>
          </a:xfrm>
          <a:prstGeom prst="rect">
            <a:avLst/>
          </a:prstGeom>
        </p:spPr>
      </p:pic>
    </p:spTree>
    <p:extLst>
      <p:ext uri="{BB962C8B-B14F-4D97-AF65-F5344CB8AC3E}">
        <p14:creationId xmlns:p14="http://schemas.microsoft.com/office/powerpoint/2010/main" val="25924744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Elements</a:t>
            </a:r>
            <a:endParaRPr lang="ko-KR" altLang="en-US" b="1" dirty="0"/>
          </a:p>
        </p:txBody>
      </p:sp>
      <p:sp>
        <p:nvSpPr>
          <p:cNvPr id="3" name="Content Placeholder 2"/>
          <p:cNvSpPr>
            <a:spLocks noGrp="1"/>
          </p:cNvSpPr>
          <p:nvPr>
            <p:ph idx="1"/>
          </p:nvPr>
        </p:nvSpPr>
        <p:spPr>
          <a:xfrm>
            <a:off x="415021" y="2651760"/>
            <a:ext cx="4846319" cy="3806190"/>
          </a:xfrm>
        </p:spPr>
        <p:txBody>
          <a:bodyPr>
            <a:normAutofit/>
          </a:bodyPr>
          <a:lstStyle/>
          <a:p>
            <a:r>
              <a:rPr lang="en-US" altLang="ko-KR" b="1" dirty="0"/>
              <a:t>HTML documents are made up of HTML elements.</a:t>
            </a:r>
          </a:p>
          <a:p>
            <a:r>
              <a:rPr lang="en-US" altLang="ko-KR" b="1" dirty="0"/>
              <a:t>It is written using a “Start Tag” and an “End Tag,” and with the “Content” in between.</a:t>
            </a:r>
          </a:p>
          <a:p>
            <a:r>
              <a:rPr lang="en-US" altLang="ko-KR" b="1" dirty="0"/>
              <a:t>Elements with no content are called empty elements. Empty elements do not have an end tag. Ex: &lt;</a:t>
            </a:r>
            <a:r>
              <a:rPr lang="en-US" altLang="ko-KR" b="1" dirty="0" err="1"/>
              <a:t>br</a:t>
            </a:r>
            <a:r>
              <a:rPr lang="en-US" altLang="ko-KR" b="1" dirty="0"/>
              <a:t>&gt;</a:t>
            </a:r>
          </a:p>
          <a:p>
            <a:pPr lvl="1"/>
            <a:r>
              <a:rPr lang="en-US" altLang="ko-KR" b="1" dirty="0"/>
              <a:t>(Which indicated a line break).</a:t>
            </a:r>
          </a:p>
        </p:txBody>
      </p:sp>
      <p:pic>
        <p:nvPicPr>
          <p:cNvPr id="4" name="Picture 2" descr="https://www.w3.org/html/logo/downloads/HTML5_Logo_51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0060" y="706965"/>
            <a:ext cx="1240369" cy="124036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s://www.w3.org/html/logo/downloads/HTML5_Logo_51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53686" y="309775"/>
            <a:ext cx="663893" cy="663893"/>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http://www.webdesignmash.com/trial/wp-content/uploads/2013/04/HTML-Tag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7231" y="2398654"/>
            <a:ext cx="6529980" cy="43221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3237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ko-KR" altLang="en-US"/>
          </a:p>
        </p:txBody>
      </p:sp>
      <p:sp>
        <p:nvSpPr>
          <p:cNvPr id="4" name="Content Placeholder 3"/>
          <p:cNvSpPr>
            <a:spLocks noGrp="1"/>
          </p:cNvSpPr>
          <p:nvPr>
            <p:ph idx="1"/>
          </p:nvPr>
        </p:nvSpPr>
        <p:spPr/>
        <p:txBody>
          <a:bodyPr/>
          <a:lstStyle/>
          <a:p>
            <a:endParaRPr lang="ko-KR" altLang="en-US"/>
          </a:p>
        </p:txBody>
      </p:sp>
      <p:pic>
        <p:nvPicPr>
          <p:cNvPr id="1028" name="Picture 4" descr="http://www.inmotionhosting.com/img/infographics/html5_cheat_sheet_tag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954" y="0"/>
            <a:ext cx="999517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9944100" y="6343650"/>
            <a:ext cx="1206024" cy="5143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0592666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CSS</a:t>
            </a:r>
            <a:endParaRPr lang="ko-KR" altLang="en-US" b="1" dirty="0"/>
          </a:p>
        </p:txBody>
      </p:sp>
      <p:sp>
        <p:nvSpPr>
          <p:cNvPr id="3" name="Content Placeholder 2"/>
          <p:cNvSpPr>
            <a:spLocks noGrp="1"/>
          </p:cNvSpPr>
          <p:nvPr>
            <p:ph idx="1"/>
          </p:nvPr>
        </p:nvSpPr>
        <p:spPr>
          <a:xfrm>
            <a:off x="531753" y="2614930"/>
            <a:ext cx="6275070" cy="3416300"/>
          </a:xfrm>
        </p:spPr>
        <p:txBody>
          <a:bodyPr/>
          <a:lstStyle/>
          <a:p>
            <a:r>
              <a:rPr lang="en-US" altLang="ko-KR" b="1" dirty="0"/>
              <a:t>Cascading Style Sheet</a:t>
            </a:r>
          </a:p>
          <a:p>
            <a:pPr lvl="1"/>
            <a:r>
              <a:rPr lang="en-US" altLang="ko-KR" b="1" dirty="0"/>
              <a:t>Cascading refers to the way CSS applies one style on top of another.</a:t>
            </a:r>
          </a:p>
          <a:p>
            <a:pPr lvl="1"/>
            <a:r>
              <a:rPr lang="en-US" altLang="ko-KR" b="1" dirty="0"/>
              <a:t>Style Sheets control the look and feel of web document.</a:t>
            </a:r>
          </a:p>
          <a:p>
            <a:r>
              <a:rPr lang="en-US" altLang="ko-KR" b="1" dirty="0"/>
              <a:t>CSS and HTML work hand in hand</a:t>
            </a:r>
          </a:p>
          <a:p>
            <a:pPr lvl="1"/>
            <a:r>
              <a:rPr lang="en-US" altLang="ko-KR" b="1" dirty="0"/>
              <a:t>HTML: Sorts out the page structure</a:t>
            </a:r>
          </a:p>
          <a:p>
            <a:pPr lvl="1"/>
            <a:r>
              <a:rPr lang="en-US" altLang="ko-KR" b="1" dirty="0"/>
              <a:t>CSS: Defines how HTML elements are displayed.</a:t>
            </a:r>
          </a:p>
          <a:p>
            <a:pPr marL="57150" indent="0">
              <a:buNone/>
            </a:pPr>
            <a:endParaRPr lang="en-US" altLang="ko-KR" b="1" dirty="0"/>
          </a:p>
          <a:p>
            <a:pPr lvl="1"/>
            <a:endParaRPr lang="en-US" altLang="ko-KR" b="1" dirty="0"/>
          </a:p>
          <a:p>
            <a:pPr lvl="1"/>
            <a:endParaRPr lang="en-US" altLang="ko-KR" b="1" dirty="0"/>
          </a:p>
        </p:txBody>
      </p:sp>
      <p:pic>
        <p:nvPicPr>
          <p:cNvPr id="2050" name="Picture 2" descr="http://wpguru.co.uk/wp-content/uploads/2013/09/CSS-Logo-214x3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4570" y="846897"/>
            <a:ext cx="693328" cy="9719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pguru.co.uk/wp-content/uploads/2013/09/CSS-Logo-214x3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30615" y="265209"/>
            <a:ext cx="505368" cy="70845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i.imgur.com/Q3cUg29.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955411" y="2614930"/>
            <a:ext cx="1938868" cy="145415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http://scontent.cdninstagram.com/t51.2885-15/e35/13129878_272408819764511_1558231412_n.jpg?ig_cache_key=MTI0NDU4NjY2MTEwMTcyMTc3NA%3D%3D.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5412" y="4291889"/>
            <a:ext cx="1937128" cy="1836617"/>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https://memeexplorer.com/cache/846.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42867" y="2613262"/>
            <a:ext cx="1487748" cy="1477581"/>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https://cdn.meme.am/instances/64501136.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041129" y="4185424"/>
            <a:ext cx="1943082" cy="1943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98159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Example: Google.ca</a:t>
            </a:r>
            <a:endParaRPr lang="ko-KR" altLang="en-US" b="1" dirty="0"/>
          </a:p>
        </p:txBody>
      </p:sp>
      <p:sp>
        <p:nvSpPr>
          <p:cNvPr id="3" name="Content Placeholder 2"/>
          <p:cNvSpPr>
            <a:spLocks noGrp="1"/>
          </p:cNvSpPr>
          <p:nvPr>
            <p:ph idx="1"/>
          </p:nvPr>
        </p:nvSpPr>
        <p:spPr/>
        <p:txBody>
          <a:bodyPr/>
          <a:lstStyle/>
          <a:p>
            <a:endParaRPr lang="ko-KR" altLang="en-US"/>
          </a:p>
        </p:txBody>
      </p:sp>
      <p:pic>
        <p:nvPicPr>
          <p:cNvPr id="4" name="Picture 2" descr="http://wpguru.co.uk/wp-content/uploads/2013/09/CSS-Logo-214x30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89359" y="841173"/>
            <a:ext cx="693328" cy="9719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pguru.co.uk/wp-content/uploads/2013/09/CSS-Logo-214x30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30615" y="265209"/>
            <a:ext cx="505368" cy="70845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5"/>
          <a:stretch>
            <a:fillRect/>
          </a:stretch>
        </p:blipFill>
        <p:spPr>
          <a:xfrm>
            <a:off x="6782687" y="2244579"/>
            <a:ext cx="5373956" cy="4134141"/>
          </a:xfrm>
          <a:prstGeom prst="rect">
            <a:avLst/>
          </a:prstGeom>
        </p:spPr>
      </p:pic>
      <p:graphicFrame>
        <p:nvGraphicFramePr>
          <p:cNvPr id="7" name="Object 6"/>
          <p:cNvGraphicFramePr>
            <a:graphicFrameLocks noChangeAspect="1"/>
          </p:cNvGraphicFramePr>
          <p:nvPr>
            <p:extLst>
              <p:ext uri="{D42A27DB-BD31-4B8C-83A1-F6EECF244321}">
                <p14:modId xmlns:p14="http://schemas.microsoft.com/office/powerpoint/2010/main" val="2371956614"/>
              </p:ext>
            </p:extLst>
          </p:nvPr>
        </p:nvGraphicFramePr>
        <p:xfrm>
          <a:off x="0" y="2301127"/>
          <a:ext cx="6540500" cy="4077593"/>
        </p:xfrm>
        <a:graphic>
          <a:graphicData uri="http://schemas.openxmlformats.org/presentationml/2006/ole">
            <mc:AlternateContent xmlns:mc="http://schemas.openxmlformats.org/markup-compatibility/2006">
              <mc:Choice xmlns:v="urn:schemas-microsoft-com:vml" Requires="v">
                <p:oleObj spid="_x0000_s1031" name="비트맵 이미지" r:id="rId6" imgW="12849120" imgH="8010360" progId="Paint.Picture">
                  <p:embed/>
                </p:oleObj>
              </mc:Choice>
              <mc:Fallback>
                <p:oleObj name="비트맵 이미지" r:id="rId6" imgW="12849120" imgH="8010360" progId="Paint.Picture">
                  <p:embed/>
                  <p:pic>
                    <p:nvPicPr>
                      <p:cNvPr id="0" name=""/>
                      <p:cNvPicPr/>
                      <p:nvPr/>
                    </p:nvPicPr>
                    <p:blipFill>
                      <a:blip r:embed="rId7"/>
                      <a:stretch>
                        <a:fillRect/>
                      </a:stretch>
                    </p:blipFill>
                    <p:spPr>
                      <a:xfrm>
                        <a:off x="0" y="2301127"/>
                        <a:ext cx="6540500" cy="4077593"/>
                      </a:xfrm>
                      <a:prstGeom prst="rect">
                        <a:avLst/>
                      </a:prstGeom>
                    </p:spPr>
                  </p:pic>
                </p:oleObj>
              </mc:Fallback>
            </mc:AlternateContent>
          </a:graphicData>
        </a:graphic>
      </p:graphicFrame>
    </p:spTree>
    <p:extLst>
      <p:ext uri="{BB962C8B-B14F-4D97-AF65-F5344CB8AC3E}">
        <p14:creationId xmlns:p14="http://schemas.microsoft.com/office/powerpoint/2010/main" val="3605665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Why Use CSS?</a:t>
            </a:r>
            <a:endParaRPr lang="ko-KR" altLang="en-US" b="1" dirty="0"/>
          </a:p>
        </p:txBody>
      </p:sp>
      <p:sp>
        <p:nvSpPr>
          <p:cNvPr id="3" name="Content Placeholder 2"/>
          <p:cNvSpPr>
            <a:spLocks noGrp="1"/>
          </p:cNvSpPr>
          <p:nvPr>
            <p:ph idx="1"/>
          </p:nvPr>
        </p:nvSpPr>
        <p:spPr>
          <a:xfrm>
            <a:off x="502920" y="2603500"/>
            <a:ext cx="6686549" cy="3831590"/>
          </a:xfrm>
        </p:spPr>
        <p:txBody>
          <a:bodyPr>
            <a:normAutofit/>
          </a:bodyPr>
          <a:lstStyle/>
          <a:p>
            <a:r>
              <a:rPr lang="en-US" altLang="ko-KR" b="1" dirty="0"/>
              <a:t>CSS allows you to apply specific styles to specific HTML elements.</a:t>
            </a:r>
          </a:p>
          <a:p>
            <a:r>
              <a:rPr lang="en-US" altLang="ko-KR" b="1" dirty="0"/>
              <a:t>The main benefit of CSS is that it allows you to separate style from content.</a:t>
            </a:r>
          </a:p>
          <a:p>
            <a:r>
              <a:rPr lang="en-US" altLang="ko-KR" b="1" dirty="0"/>
              <a:t>Using just HTML, all the styles and formatting are in the same place, which becomes rather difficult to maintain as the page grows.</a:t>
            </a:r>
          </a:p>
          <a:p>
            <a:r>
              <a:rPr lang="en-US" altLang="ko-KR" b="1" dirty="0"/>
              <a:t>The style definitions are normally saved in external .</a:t>
            </a:r>
            <a:r>
              <a:rPr lang="en-US" altLang="ko-KR" b="1" dirty="0" err="1"/>
              <a:t>css</a:t>
            </a:r>
            <a:r>
              <a:rPr lang="en-US" altLang="ko-KR" b="1" dirty="0"/>
              <a:t> files. With an external stylesheet file, you can change the look of an entire website by changing just one file! (as long as its names are consistent).</a:t>
            </a:r>
          </a:p>
        </p:txBody>
      </p:sp>
      <p:pic>
        <p:nvPicPr>
          <p:cNvPr id="4" name="Picture 2" descr="http://wpguru.co.uk/wp-content/uploads/2013/09/CSS-Logo-214x3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95255" y="841173"/>
            <a:ext cx="693328" cy="9719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pguru.co.uk/wp-content/uploads/2013/09/CSS-Logo-214x3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30615" y="265209"/>
            <a:ext cx="505368" cy="70845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img.memecdn.com/getting-really-tired-of-your-shit-css_o_312204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90596" y="3120389"/>
            <a:ext cx="4287299" cy="25260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44313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How CSS works</a:t>
            </a:r>
            <a:endParaRPr lang="ko-KR" altLang="en-US" b="1" dirty="0"/>
          </a:p>
        </p:txBody>
      </p:sp>
      <p:sp>
        <p:nvSpPr>
          <p:cNvPr id="3" name="Content Placeholder 2"/>
          <p:cNvSpPr>
            <a:spLocks noGrp="1"/>
          </p:cNvSpPr>
          <p:nvPr>
            <p:ph idx="1"/>
          </p:nvPr>
        </p:nvSpPr>
        <p:spPr>
          <a:xfrm>
            <a:off x="491490" y="2388870"/>
            <a:ext cx="5803629" cy="4091940"/>
          </a:xfrm>
        </p:spPr>
        <p:txBody>
          <a:bodyPr/>
          <a:lstStyle/>
          <a:p>
            <a:r>
              <a:rPr lang="en-US" altLang="ko-KR" b="1" dirty="0"/>
              <a:t>The selector points to the HTML element you want to style.</a:t>
            </a:r>
          </a:p>
          <a:p>
            <a:r>
              <a:rPr lang="en-US" altLang="ko-KR" b="1" dirty="0"/>
              <a:t>The declaration block contains one or more declarations separated by semicolons.</a:t>
            </a:r>
          </a:p>
          <a:p>
            <a:r>
              <a:rPr lang="en-US" altLang="ko-KR" b="1" dirty="0"/>
              <a:t>Each declaration includes a CSS property name and a value, separated by a colon.</a:t>
            </a:r>
          </a:p>
          <a:p>
            <a:r>
              <a:rPr lang="en-US" altLang="ko-KR" b="1" dirty="0"/>
              <a:t>A CSS declaration always ends with a semicolon, and declaration blocks are surrounded by curly braces.</a:t>
            </a:r>
          </a:p>
          <a:p>
            <a:endParaRPr lang="en-US" altLang="ko-KR" b="1" dirty="0"/>
          </a:p>
          <a:p>
            <a:endParaRPr lang="ko-KR" altLang="en-US" b="1" dirty="0"/>
          </a:p>
        </p:txBody>
      </p:sp>
      <p:pic>
        <p:nvPicPr>
          <p:cNvPr id="4" name="Picture 2" descr="http://wpguru.co.uk/wp-content/uploads/2013/09/CSS-Logo-214x3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0398" y="841173"/>
            <a:ext cx="693328" cy="9719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pguru.co.uk/wp-content/uploads/2013/09/CSS-Logo-214x3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30615" y="265209"/>
            <a:ext cx="505368" cy="70845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SS sel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5119" y="3511135"/>
            <a:ext cx="5419725" cy="11334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59251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Selector</a:t>
            </a:r>
            <a:endParaRPr lang="ko-KR" altLang="en-US" b="1" dirty="0"/>
          </a:p>
        </p:txBody>
      </p:sp>
      <p:sp>
        <p:nvSpPr>
          <p:cNvPr id="3" name="Content Placeholder 2"/>
          <p:cNvSpPr>
            <a:spLocks noGrp="1"/>
          </p:cNvSpPr>
          <p:nvPr>
            <p:ph idx="1"/>
          </p:nvPr>
        </p:nvSpPr>
        <p:spPr>
          <a:xfrm>
            <a:off x="1154954" y="2366010"/>
            <a:ext cx="6228826" cy="4091940"/>
          </a:xfrm>
        </p:spPr>
        <p:txBody>
          <a:bodyPr>
            <a:normAutofit lnSpcReduction="10000"/>
          </a:bodyPr>
          <a:lstStyle/>
          <a:p>
            <a:r>
              <a:rPr lang="en-US" altLang="ko-KR" b="1" dirty="0"/>
              <a:t>Element Selector</a:t>
            </a:r>
          </a:p>
          <a:p>
            <a:pPr lvl="1"/>
            <a:r>
              <a:rPr lang="en-US" altLang="ko-KR" b="1" dirty="0"/>
              <a:t>Name of the element</a:t>
            </a:r>
          </a:p>
          <a:p>
            <a:r>
              <a:rPr lang="en-US" altLang="ko-KR" b="1" dirty="0"/>
              <a:t>id Selector</a:t>
            </a:r>
          </a:p>
          <a:p>
            <a:pPr lvl="1"/>
            <a:r>
              <a:rPr lang="en-US" altLang="ko-KR" b="1" dirty="0"/>
              <a:t>Name of the element</a:t>
            </a:r>
          </a:p>
          <a:p>
            <a:pPr lvl="1"/>
            <a:r>
              <a:rPr lang="en-US" altLang="ko-KR" b="1" dirty="0"/>
              <a:t>Followed by #</a:t>
            </a:r>
          </a:p>
          <a:p>
            <a:r>
              <a:rPr lang="en-US" altLang="ko-KR" b="1" dirty="0"/>
              <a:t>Class Selector</a:t>
            </a:r>
          </a:p>
          <a:p>
            <a:pPr lvl="1"/>
            <a:r>
              <a:rPr lang="en-US" altLang="ko-KR" b="1" dirty="0"/>
              <a:t>Name of the element</a:t>
            </a:r>
          </a:p>
          <a:p>
            <a:pPr lvl="1"/>
            <a:r>
              <a:rPr lang="en-US" altLang="ko-KR" b="1" dirty="0"/>
              <a:t>Followed by ‘.’ (period)</a:t>
            </a:r>
          </a:p>
          <a:p>
            <a:r>
              <a:rPr lang="en-US" altLang="ko-KR" b="1" dirty="0"/>
              <a:t>Grouping Selectors</a:t>
            </a:r>
          </a:p>
          <a:p>
            <a:pPr lvl="1"/>
            <a:r>
              <a:rPr lang="en-US" altLang="ko-KR" b="1" dirty="0"/>
              <a:t>Name of the element</a:t>
            </a:r>
          </a:p>
          <a:p>
            <a:pPr lvl="1"/>
            <a:r>
              <a:rPr lang="en-US" altLang="ko-KR" b="1" dirty="0"/>
              <a:t>Followed by ‘,’ (comma)</a:t>
            </a:r>
          </a:p>
          <a:p>
            <a:endParaRPr lang="en-US" altLang="ko-KR" b="1" dirty="0"/>
          </a:p>
          <a:p>
            <a:endParaRPr lang="ko-KR" altLang="en-US" dirty="0"/>
          </a:p>
        </p:txBody>
      </p:sp>
      <p:pic>
        <p:nvPicPr>
          <p:cNvPr id="4" name="Picture 2" descr="http://wpguru.co.uk/wp-content/uploads/2013/09/CSS-Logo-214x3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5927" y="841173"/>
            <a:ext cx="693328" cy="9719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pguru.co.uk/wp-content/uploads/2013/09/CSS-Logo-214x3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30615" y="265209"/>
            <a:ext cx="505368" cy="70845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7772400" y="2366010"/>
            <a:ext cx="3097530" cy="4002794"/>
          </a:xfrm>
          <a:prstGeom prst="rect">
            <a:avLst/>
          </a:prstGeom>
        </p:spPr>
      </p:pic>
    </p:spTree>
    <p:extLst>
      <p:ext uri="{BB962C8B-B14F-4D97-AF65-F5344CB8AC3E}">
        <p14:creationId xmlns:p14="http://schemas.microsoft.com/office/powerpoint/2010/main" val="31201281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ko-KR" altLang="en-US"/>
          </a:p>
        </p:txBody>
      </p:sp>
      <p:sp>
        <p:nvSpPr>
          <p:cNvPr id="3" name="Content Placeholder 2"/>
          <p:cNvSpPr>
            <a:spLocks noGrp="1"/>
          </p:cNvSpPr>
          <p:nvPr>
            <p:ph idx="1"/>
          </p:nvPr>
        </p:nvSpPr>
        <p:spPr/>
        <p:txBody>
          <a:bodyPr/>
          <a:lstStyle/>
          <a:p>
            <a:endParaRPr lang="ko-KR" altLang="en-US"/>
          </a:p>
        </p:txBody>
      </p:sp>
      <p:pic>
        <p:nvPicPr>
          <p:cNvPr id="2050" name="Picture 2" descr="https://s-media-cache-ak0.pinimg.com/originals/af/5f/03/af5f03b2c4114ac5ad2baf75997d2306.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0"/>
            <a:ext cx="11087100" cy="68579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8317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How we Started</a:t>
            </a:r>
          </a:p>
        </p:txBody>
      </p:sp>
      <p:sp>
        <p:nvSpPr>
          <p:cNvPr id="3" name="Content Placeholder 2"/>
          <p:cNvSpPr>
            <a:spLocks noGrp="1"/>
          </p:cNvSpPr>
          <p:nvPr>
            <p:ph idx="1"/>
          </p:nvPr>
        </p:nvSpPr>
        <p:spPr>
          <a:xfrm>
            <a:off x="865414" y="2603500"/>
            <a:ext cx="10401300" cy="3416300"/>
          </a:xfrm>
        </p:spPr>
        <p:txBody>
          <a:bodyPr>
            <a:normAutofit/>
          </a:bodyPr>
          <a:lstStyle/>
          <a:p>
            <a:r>
              <a:rPr lang="en-CA" sz="2000" b="1" dirty="0"/>
              <a:t>We started off as a group of students that enjoyed participating in CTFs.</a:t>
            </a:r>
          </a:p>
          <a:p>
            <a:r>
              <a:rPr lang="en-CA" sz="2000" b="1" dirty="0"/>
              <a:t>We grew into a club that deals with all sorts of cyber security topics. </a:t>
            </a:r>
          </a:p>
          <a:p>
            <a:pPr lvl="1"/>
            <a:r>
              <a:rPr lang="en-CA" sz="1800" b="1" dirty="0"/>
              <a:t>Bitcoins</a:t>
            </a:r>
          </a:p>
          <a:p>
            <a:pPr lvl="1"/>
            <a:r>
              <a:rPr lang="en-CA" sz="1800" b="1" dirty="0"/>
              <a:t>Encryption</a:t>
            </a:r>
          </a:p>
          <a:p>
            <a:pPr lvl="1"/>
            <a:r>
              <a:rPr lang="en-CA" sz="1800" b="1" dirty="0"/>
              <a:t>Ethical Hacking</a:t>
            </a:r>
          </a:p>
          <a:p>
            <a:pPr lvl="1"/>
            <a:r>
              <a:rPr lang="en-CA" sz="1800" b="1" dirty="0"/>
              <a:t>And of course, CTFs</a:t>
            </a:r>
          </a:p>
        </p:txBody>
      </p:sp>
    </p:spTree>
    <p:extLst>
      <p:ext uri="{BB962C8B-B14F-4D97-AF65-F5344CB8AC3E}">
        <p14:creationId xmlns:p14="http://schemas.microsoft.com/office/powerpoint/2010/main" val="18926596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JavaScript</a:t>
            </a:r>
            <a:endParaRPr lang="ko-KR" altLang="en-US" b="1" dirty="0"/>
          </a:p>
        </p:txBody>
      </p:sp>
      <p:sp>
        <p:nvSpPr>
          <p:cNvPr id="3" name="Content Placeholder 2"/>
          <p:cNvSpPr>
            <a:spLocks noGrp="1"/>
          </p:cNvSpPr>
          <p:nvPr>
            <p:ph idx="1"/>
          </p:nvPr>
        </p:nvSpPr>
        <p:spPr>
          <a:xfrm>
            <a:off x="409074" y="2603500"/>
            <a:ext cx="6442102" cy="3416300"/>
          </a:xfrm>
        </p:spPr>
        <p:txBody>
          <a:bodyPr/>
          <a:lstStyle/>
          <a:p>
            <a:r>
              <a:rPr lang="en-US" altLang="ko-KR" b="1" dirty="0"/>
              <a:t>JavaScript is a programming language of HTML and the web.</a:t>
            </a:r>
          </a:p>
          <a:p>
            <a:r>
              <a:rPr lang="en-US" altLang="ko-KR" b="1" dirty="0"/>
              <a:t>Alongside HTML and CSS, it is one of the three core technologies of World Wide Web content production; the majority of websites employ it and it is supported by all modern Web Browsers.</a:t>
            </a:r>
          </a:p>
          <a:p>
            <a:r>
              <a:rPr lang="en-US" altLang="ko-KR" b="1" dirty="0"/>
              <a:t>Although there are strong outward similarities between JavaScript and Java, including language name, syntax, and respective standard libraries, the two are DISTINCT languages and differ greatly in their design.</a:t>
            </a:r>
          </a:p>
          <a:p>
            <a:endParaRPr lang="ko-KR" altLang="en-US" b="1" dirty="0"/>
          </a:p>
        </p:txBody>
      </p:sp>
      <p:pic>
        <p:nvPicPr>
          <p:cNvPr id="4098" name="Picture 2" descr="http://www.pasilda.com/ux/img/javascript-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11880" y="722659"/>
            <a:ext cx="1179376" cy="117937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ww.pasilda.com/ux/img/javascript-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56997" y="395860"/>
            <a:ext cx="653597" cy="653597"/>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s://cdn.meme.am/instances/5704654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7458" y="2394284"/>
            <a:ext cx="3927080" cy="3927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77591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Bootstrap</a:t>
            </a:r>
            <a:endParaRPr lang="ko-KR" altLang="en-US" b="1" dirty="0"/>
          </a:p>
        </p:txBody>
      </p:sp>
      <p:sp>
        <p:nvSpPr>
          <p:cNvPr id="3" name="Content Placeholder 2"/>
          <p:cNvSpPr>
            <a:spLocks noGrp="1"/>
          </p:cNvSpPr>
          <p:nvPr>
            <p:ph idx="1"/>
          </p:nvPr>
        </p:nvSpPr>
        <p:spPr>
          <a:xfrm>
            <a:off x="548640" y="2603500"/>
            <a:ext cx="9431973" cy="3416300"/>
          </a:xfrm>
        </p:spPr>
        <p:txBody>
          <a:bodyPr/>
          <a:lstStyle/>
          <a:p>
            <a:r>
              <a:rPr lang="en-US" altLang="ko-KR" b="1" dirty="0"/>
              <a:t>Bootstrap is the most popular HTML, CSS and JavaScript framework for developing responsive, mobile-first websites. </a:t>
            </a:r>
          </a:p>
          <a:p>
            <a:r>
              <a:rPr lang="en-US" altLang="ko-KR" b="1" dirty="0"/>
              <a:t>It is completely free to download and use!</a:t>
            </a:r>
          </a:p>
          <a:p>
            <a:r>
              <a:rPr lang="en-US" altLang="ko-KR" b="1" dirty="0"/>
              <a:t>Bootstrap includes HTML and CSS based design templates for typography, forms, buttons, tables, navigation, modals, image carousels and many other! </a:t>
            </a:r>
          </a:p>
          <a:p>
            <a:pPr lvl="1"/>
            <a:r>
              <a:rPr lang="en-US" altLang="ko-KR" b="1" dirty="0"/>
              <a:t>(plus JS plugins)</a:t>
            </a:r>
            <a:endParaRPr lang="ko-KR" altLang="en-US" b="1" dirty="0"/>
          </a:p>
        </p:txBody>
      </p:sp>
      <p:pic>
        <p:nvPicPr>
          <p:cNvPr id="6146" name="Picture 2" descr="http://gel.ed.ac.uk/sites/default/files/styles/landscape_breakpoints_theme_uoe_mobile_1x/public/thumbnails/image/bootstrap250x250.png?itok=pRJ7rNA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4730" y="783001"/>
            <a:ext cx="1088298" cy="108829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gel.ed.ac.uk/sites/default/files/styles/landscape_breakpoints_theme_uoe_mobile_1x/public/thumbnails/image/bootstrap250x250.png?itok=pRJ7rNA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27029" y="534580"/>
            <a:ext cx="496841" cy="49684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ttps://cdn.meme.am/instances/500x/4737798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4729" y="4683582"/>
            <a:ext cx="3343275" cy="184548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www.mememaker.net/static/images/memes/4320508.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65520" y="4683582"/>
            <a:ext cx="2116159" cy="1845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73186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Why do we use it?</a:t>
            </a:r>
            <a:endParaRPr lang="ko-KR" altLang="en-US" b="1" dirty="0"/>
          </a:p>
        </p:txBody>
      </p:sp>
      <p:sp>
        <p:nvSpPr>
          <p:cNvPr id="3" name="Content Placeholder 2"/>
          <p:cNvSpPr>
            <a:spLocks noGrp="1"/>
          </p:cNvSpPr>
          <p:nvPr>
            <p:ph idx="1"/>
          </p:nvPr>
        </p:nvSpPr>
        <p:spPr>
          <a:xfrm>
            <a:off x="537210" y="2603500"/>
            <a:ext cx="6086748" cy="3797300"/>
          </a:xfrm>
        </p:spPr>
        <p:txBody>
          <a:bodyPr/>
          <a:lstStyle/>
          <a:p>
            <a:r>
              <a:rPr lang="en-US" altLang="ko-KR" b="1" dirty="0"/>
              <a:t>Bootstrap is compatible with the latest versions of the Chrome, Firefox, IE, Opera and Safari browsers.</a:t>
            </a:r>
          </a:p>
          <a:p>
            <a:r>
              <a:rPr lang="en-US" altLang="ko-KR" b="1" dirty="0"/>
              <a:t>Since version 2.0, it started to support “responsive web design.” This means the layout of web pages adjusts dynamically, taking into account the characteristics of the device used. (Desktop, tablet, Smart phone, </a:t>
            </a:r>
            <a:r>
              <a:rPr lang="en-US" altLang="ko-KR" b="1" dirty="0" err="1"/>
              <a:t>etc</a:t>
            </a:r>
            <a:r>
              <a:rPr lang="en-US" altLang="ko-KR" b="1" dirty="0"/>
              <a:t>).</a:t>
            </a:r>
            <a:endParaRPr lang="ko-KR" altLang="en-US" b="1" dirty="0"/>
          </a:p>
        </p:txBody>
      </p:sp>
      <p:pic>
        <p:nvPicPr>
          <p:cNvPr id="4" name="Picture 2" descr="http://gel.ed.ac.uk/sites/default/files/styles/landscape_breakpoints_theme_uoe_mobile_1x/public/thumbnails/image/bootstrap250x250.png?itok=pRJ7rNA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5660" y="783001"/>
            <a:ext cx="1088298" cy="108829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gel.ed.ac.uk/sites/default/files/styles/landscape_breakpoints_theme_uoe_mobile_1x/public/thumbnails/image/bootstrap250x250.png?itok=pRJ7rNA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27029" y="534580"/>
            <a:ext cx="496841" cy="496841"/>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weknowmemes.com/wp-content/uploads/2013/03/i-heard-you-want-to-be-a-web-developer.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9232" y="2603500"/>
            <a:ext cx="4762500" cy="3686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11659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Bootstrap Grids</a:t>
            </a:r>
            <a:endParaRPr lang="ko-KR" altLang="en-US" b="1" dirty="0"/>
          </a:p>
        </p:txBody>
      </p:sp>
      <p:sp>
        <p:nvSpPr>
          <p:cNvPr id="3" name="Content Placeholder 2"/>
          <p:cNvSpPr>
            <a:spLocks noGrp="1"/>
          </p:cNvSpPr>
          <p:nvPr>
            <p:ph idx="1"/>
          </p:nvPr>
        </p:nvSpPr>
        <p:spPr>
          <a:xfrm>
            <a:off x="440871" y="2477043"/>
            <a:ext cx="4898571" cy="4163786"/>
          </a:xfrm>
        </p:spPr>
        <p:txBody>
          <a:bodyPr/>
          <a:lstStyle/>
          <a:p>
            <a:r>
              <a:rPr lang="en-US" altLang="ko-KR" b="1" dirty="0"/>
              <a:t>Row &amp; Col</a:t>
            </a:r>
          </a:p>
          <a:p>
            <a:pPr lvl="1"/>
            <a:r>
              <a:rPr lang="en-US" altLang="ko-KR" b="1" dirty="0"/>
              <a:t>&lt;div class=“row”&gt;</a:t>
            </a:r>
          </a:p>
          <a:p>
            <a:pPr lvl="2"/>
            <a:r>
              <a:rPr lang="en-US" altLang="ko-KR" b="1" dirty="0"/>
              <a:t>&lt;div class=“col-__-1~12”&gt;</a:t>
            </a:r>
          </a:p>
          <a:p>
            <a:pPr lvl="3"/>
            <a:r>
              <a:rPr lang="en-US" altLang="ko-KR" b="1" dirty="0"/>
              <a:t>&lt;div …(</a:t>
            </a:r>
            <a:r>
              <a:rPr lang="en-US" altLang="ko-KR" b="1" dirty="0" err="1"/>
              <a:t>contetnts</a:t>
            </a:r>
            <a:r>
              <a:rPr lang="en-US" altLang="ko-KR" b="1" dirty="0"/>
              <a:t>)</a:t>
            </a:r>
          </a:p>
          <a:p>
            <a:r>
              <a:rPr lang="en-US" altLang="ko-KR" b="1" dirty="0" err="1"/>
              <a:t>xs</a:t>
            </a:r>
            <a:r>
              <a:rPr lang="en-US" altLang="ko-KR" b="1" dirty="0"/>
              <a:t> (for phones)(less than 768px)</a:t>
            </a:r>
          </a:p>
          <a:p>
            <a:r>
              <a:rPr lang="en-US" altLang="ko-KR" b="1" dirty="0" err="1"/>
              <a:t>sm</a:t>
            </a:r>
            <a:r>
              <a:rPr lang="en-US" altLang="ko-KR" b="1" dirty="0"/>
              <a:t> (for tablets)(768px and up)</a:t>
            </a:r>
          </a:p>
          <a:p>
            <a:r>
              <a:rPr lang="en-US" altLang="ko-KR" b="1" dirty="0"/>
              <a:t>md (for desktops)(992px and up))</a:t>
            </a:r>
          </a:p>
          <a:p>
            <a:r>
              <a:rPr lang="en-US" altLang="ko-KR" b="1" dirty="0" err="1"/>
              <a:t>lg</a:t>
            </a:r>
            <a:r>
              <a:rPr lang="en-US" altLang="ko-KR" b="1" dirty="0"/>
              <a:t> (for larger desktops)(1200px and up)</a:t>
            </a:r>
          </a:p>
          <a:p>
            <a:endParaRPr lang="en-US" altLang="ko-KR" b="1" dirty="0"/>
          </a:p>
        </p:txBody>
      </p:sp>
      <p:pic>
        <p:nvPicPr>
          <p:cNvPr id="1026" name="Picture 2" descr="http://medialoot.com/images/uploads/grid-layouts-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7991" y="4709160"/>
            <a:ext cx="6954009" cy="1931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1633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What are CTFs?</a:t>
            </a:r>
          </a:p>
        </p:txBody>
      </p:sp>
      <p:sp>
        <p:nvSpPr>
          <p:cNvPr id="3" name="Content Placeholder 2"/>
          <p:cNvSpPr>
            <a:spLocks noGrp="1"/>
          </p:cNvSpPr>
          <p:nvPr>
            <p:ph idx="1"/>
          </p:nvPr>
        </p:nvSpPr>
        <p:spPr/>
        <p:txBody>
          <a:bodyPr/>
          <a:lstStyle/>
          <a:p>
            <a:r>
              <a:rPr lang="en-CA" b="1" dirty="0"/>
              <a:t>Two types: Jeopardy or Attack-Defence</a:t>
            </a:r>
          </a:p>
          <a:p>
            <a:r>
              <a:rPr lang="en-CA" b="1" dirty="0"/>
              <a:t>Jeopardy: will have many tasks in fields such as Web, Forensic, Crypto, Binary</a:t>
            </a:r>
          </a:p>
          <a:p>
            <a:r>
              <a:rPr lang="en-CA" b="1" dirty="0"/>
              <a:t>Attack-Defence: protect your own server while finding exploits in others</a:t>
            </a:r>
          </a:p>
          <a:p>
            <a:endParaRPr lang="en-CA" dirty="0"/>
          </a:p>
        </p:txBody>
      </p:sp>
    </p:spTree>
    <p:extLst>
      <p:ext uri="{BB962C8B-B14F-4D97-AF65-F5344CB8AC3E}">
        <p14:creationId xmlns:p14="http://schemas.microsoft.com/office/powerpoint/2010/main" val="3047377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Example Question:</a:t>
            </a:r>
          </a:p>
        </p:txBody>
      </p:sp>
      <p:sp>
        <p:nvSpPr>
          <p:cNvPr id="3" name="Content Placeholder 2"/>
          <p:cNvSpPr>
            <a:spLocks noGrp="1"/>
          </p:cNvSpPr>
          <p:nvPr>
            <p:ph idx="1"/>
          </p:nvPr>
        </p:nvSpPr>
        <p:spPr/>
        <p:txBody>
          <a:bodyPr/>
          <a:lstStyle/>
          <a:p>
            <a:r>
              <a:rPr lang="en-CA" b="1" dirty="0"/>
              <a:t>Crypto:</a:t>
            </a:r>
          </a:p>
          <a:p>
            <a:pPr lvl="1"/>
            <a:r>
              <a:rPr lang="en-CA" b="1" dirty="0"/>
              <a:t>My favorite number is 13!</a:t>
            </a:r>
          </a:p>
          <a:p>
            <a:pPr lvl="1"/>
            <a:r>
              <a:rPr lang="en-CA" b="1" dirty="0"/>
              <a:t>Can you decode my message?</a:t>
            </a:r>
          </a:p>
          <a:p>
            <a:pPr marL="457200" lvl="1" indent="0">
              <a:buNone/>
            </a:pPr>
            <a:r>
              <a:rPr lang="en-CA" b="1" dirty="0"/>
              <a:t>	 </a:t>
            </a:r>
            <a:r>
              <a:rPr lang="en-CA" b="1" dirty="0" err="1"/>
              <a:t>guvf</a:t>
            </a:r>
            <a:r>
              <a:rPr lang="en-CA" b="1" dirty="0"/>
              <a:t> </a:t>
            </a:r>
            <a:r>
              <a:rPr lang="en-CA" b="1" dirty="0" err="1"/>
              <a:t>vf</a:t>
            </a:r>
            <a:r>
              <a:rPr lang="en-CA" b="1" dirty="0"/>
              <a:t> </a:t>
            </a:r>
            <a:r>
              <a:rPr lang="en-CA" b="1" dirty="0" err="1"/>
              <a:t>na</a:t>
            </a:r>
            <a:r>
              <a:rPr lang="en-CA" b="1" dirty="0"/>
              <a:t> </a:t>
            </a:r>
            <a:r>
              <a:rPr lang="en-CA" b="1" dirty="0" err="1"/>
              <a:t>rknzcyr</a:t>
            </a:r>
            <a:r>
              <a:rPr lang="en-CA" b="1" dirty="0"/>
              <a:t> </a:t>
            </a:r>
            <a:r>
              <a:rPr lang="en-CA" b="1" dirty="0" err="1"/>
              <a:t>bs</a:t>
            </a:r>
            <a:r>
              <a:rPr lang="en-CA" b="1" dirty="0"/>
              <a:t> n </a:t>
            </a:r>
            <a:r>
              <a:rPr lang="en-CA" b="1" dirty="0" err="1"/>
              <a:t>pnrfne</a:t>
            </a:r>
            <a:r>
              <a:rPr lang="en-CA" b="1" dirty="0"/>
              <a:t> </a:t>
            </a:r>
            <a:r>
              <a:rPr lang="en-CA" b="1" dirty="0" err="1"/>
              <a:t>pvcure</a:t>
            </a:r>
            <a:endParaRPr lang="en-CA" b="1" dirty="0"/>
          </a:p>
          <a:p>
            <a:pPr marL="457200" lvl="1" indent="0">
              <a:buNone/>
            </a:pPr>
            <a:r>
              <a:rPr lang="en-CA" b="1" dirty="0"/>
              <a:t>Hint: </a:t>
            </a:r>
            <a:r>
              <a:rPr lang="en-CA" b="1" dirty="0">
                <a:solidFill>
                  <a:srgbClr val="0070C0"/>
                </a:solidFill>
                <a:hlinkClick r:id="rId2"/>
              </a:rPr>
              <a:t>http://planetcalc.com/1434/</a:t>
            </a:r>
            <a:r>
              <a:rPr lang="en-CA" b="1" dirty="0">
                <a:solidFill>
                  <a:srgbClr val="0070C0"/>
                </a:solidFill>
              </a:rPr>
              <a:t> </a:t>
            </a:r>
          </a:p>
          <a:p>
            <a:r>
              <a:rPr lang="en-CA" b="1" dirty="0" err="1"/>
              <a:t>Misc</a:t>
            </a:r>
            <a:r>
              <a:rPr lang="en-CA" b="1" dirty="0"/>
              <a:t>:</a:t>
            </a:r>
          </a:p>
          <a:p>
            <a:pPr lvl="1"/>
            <a:r>
              <a:rPr lang="en-CA" b="1" dirty="0"/>
              <a:t>I his the flag in this image! (flag is in flag{} format)</a:t>
            </a:r>
          </a:p>
          <a:p>
            <a:pPr lvl="1"/>
            <a:r>
              <a:rPr lang="en-CA" b="1" dirty="0"/>
              <a:t>postimg.org/image/gttxn3f03</a:t>
            </a:r>
          </a:p>
        </p:txBody>
      </p:sp>
    </p:spTree>
    <p:extLst>
      <p:ext uri="{BB962C8B-B14F-4D97-AF65-F5344CB8AC3E}">
        <p14:creationId xmlns:p14="http://schemas.microsoft.com/office/powerpoint/2010/main" val="39298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Introduction</a:t>
            </a:r>
            <a:endParaRPr lang="ko-KR" altLang="en-US" b="1" dirty="0"/>
          </a:p>
        </p:txBody>
      </p:sp>
      <p:sp>
        <p:nvSpPr>
          <p:cNvPr id="3" name="Content Placeholder 2"/>
          <p:cNvSpPr>
            <a:spLocks noGrp="1"/>
          </p:cNvSpPr>
          <p:nvPr>
            <p:ph idx="1"/>
          </p:nvPr>
        </p:nvSpPr>
        <p:spPr>
          <a:xfrm>
            <a:off x="604158" y="2432957"/>
            <a:ext cx="10907486" cy="3886199"/>
          </a:xfrm>
        </p:spPr>
        <p:txBody>
          <a:bodyPr>
            <a:normAutofit/>
          </a:bodyPr>
          <a:lstStyle/>
          <a:p>
            <a:r>
              <a:rPr lang="en-US" altLang="ko-KR" sz="2400" b="1" dirty="0"/>
              <a:t>Purpose of this workshop</a:t>
            </a:r>
          </a:p>
          <a:p>
            <a:pPr lvl="1"/>
            <a:r>
              <a:rPr lang="en-US" altLang="ko-KR" sz="2000" b="1" dirty="0"/>
              <a:t>Introduction to Web and HTTP</a:t>
            </a:r>
          </a:p>
          <a:p>
            <a:pPr lvl="1"/>
            <a:r>
              <a:rPr lang="en-US" altLang="ko-KR" sz="2000" b="1" dirty="0"/>
              <a:t>Understand and know basic structure of web development.</a:t>
            </a:r>
          </a:p>
          <a:p>
            <a:pPr lvl="2"/>
            <a:r>
              <a:rPr lang="en-US" altLang="ko-KR" sz="1800" b="1" dirty="0"/>
              <a:t>HTML (Structure)</a:t>
            </a:r>
          </a:p>
          <a:p>
            <a:pPr lvl="2"/>
            <a:r>
              <a:rPr lang="en-US" altLang="ko-KR" sz="1800" b="1" dirty="0"/>
              <a:t> CSS (Presentation)</a:t>
            </a:r>
          </a:p>
          <a:p>
            <a:pPr lvl="2"/>
            <a:r>
              <a:rPr lang="en-US" altLang="ko-KR" sz="1800" b="1" dirty="0"/>
              <a:t>Bootstrap (Framework)</a:t>
            </a:r>
          </a:p>
          <a:p>
            <a:pPr lvl="1"/>
            <a:r>
              <a:rPr lang="en-US" altLang="ko-KR" sz="2000" b="1" dirty="0"/>
              <a:t>Create a personal website/portfolio</a:t>
            </a:r>
          </a:p>
          <a:p>
            <a:pPr lvl="2"/>
            <a:r>
              <a:rPr lang="en-US" altLang="ko-KR" sz="1800" b="1" dirty="0" err="1"/>
              <a:t>Git</a:t>
            </a:r>
            <a:r>
              <a:rPr lang="en-US" altLang="ko-KR" sz="1800" b="1" dirty="0"/>
              <a:t>, </a:t>
            </a:r>
            <a:r>
              <a:rPr lang="en-US" altLang="ko-KR" sz="1800" b="1" dirty="0" err="1"/>
              <a:t>Heroku</a:t>
            </a:r>
            <a:r>
              <a:rPr lang="en-US" altLang="ko-KR" sz="1800" b="1" dirty="0"/>
              <a:t>, Name Cheap, bootstrap theme</a:t>
            </a:r>
            <a:endParaRPr lang="ko-KR" altLang="en-US" sz="1800" b="1" dirty="0"/>
          </a:p>
        </p:txBody>
      </p:sp>
    </p:spTree>
    <p:extLst>
      <p:ext uri="{BB962C8B-B14F-4D97-AF65-F5344CB8AC3E}">
        <p14:creationId xmlns:p14="http://schemas.microsoft.com/office/powerpoint/2010/main" val="745682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Preparation</a:t>
            </a:r>
            <a:endParaRPr lang="ko-KR" altLang="en-US" b="1" dirty="0"/>
          </a:p>
        </p:txBody>
      </p:sp>
      <p:sp>
        <p:nvSpPr>
          <p:cNvPr id="3" name="Content Placeholder 2"/>
          <p:cNvSpPr>
            <a:spLocks noGrp="1"/>
          </p:cNvSpPr>
          <p:nvPr>
            <p:ph idx="1"/>
          </p:nvPr>
        </p:nvSpPr>
        <p:spPr>
          <a:xfrm>
            <a:off x="620486" y="2416629"/>
            <a:ext cx="10793185" cy="4033157"/>
          </a:xfrm>
        </p:spPr>
        <p:txBody>
          <a:bodyPr>
            <a:normAutofit/>
          </a:bodyPr>
          <a:lstStyle/>
          <a:p>
            <a:r>
              <a:rPr lang="en-US" altLang="ko-KR" sz="2400" b="1" dirty="0"/>
              <a:t>Requires to install/register in following</a:t>
            </a:r>
          </a:p>
          <a:p>
            <a:pPr lvl="1"/>
            <a:r>
              <a:rPr lang="en-US" altLang="ko-KR" sz="2000" b="1" dirty="0" err="1"/>
              <a:t>Git</a:t>
            </a:r>
            <a:r>
              <a:rPr lang="en-US" altLang="ko-KR" sz="2000" b="1" dirty="0"/>
              <a:t> Hub/ </a:t>
            </a:r>
            <a:r>
              <a:rPr lang="en-US" altLang="ko-KR" sz="2000" b="1" dirty="0" err="1"/>
              <a:t>Git</a:t>
            </a:r>
            <a:r>
              <a:rPr lang="en-US" altLang="ko-KR" sz="2000" b="1" dirty="0"/>
              <a:t> – register required</a:t>
            </a:r>
          </a:p>
          <a:p>
            <a:pPr lvl="1"/>
            <a:r>
              <a:rPr lang="en-US" altLang="ko-KR" sz="2000" b="1" dirty="0" err="1"/>
              <a:t>PhpStorm</a:t>
            </a:r>
            <a:r>
              <a:rPr lang="en-US" altLang="ko-KR" sz="2000" b="1" dirty="0"/>
              <a:t> (or similar IDE) – </a:t>
            </a:r>
            <a:r>
              <a:rPr lang="en-US" altLang="ko-KR" sz="2000" b="1" dirty="0" err="1"/>
              <a:t>JetBrains</a:t>
            </a:r>
            <a:r>
              <a:rPr lang="en-US" altLang="ko-KR" sz="2000" b="1" dirty="0"/>
              <a:t> account required.</a:t>
            </a:r>
          </a:p>
          <a:p>
            <a:pPr lvl="1"/>
            <a:r>
              <a:rPr lang="en-US" altLang="ko-KR" sz="2000" b="1" dirty="0" err="1"/>
              <a:t>Heroku</a:t>
            </a:r>
            <a:r>
              <a:rPr lang="en-US" altLang="ko-KR" sz="2000" b="1" dirty="0"/>
              <a:t> – register required</a:t>
            </a:r>
          </a:p>
          <a:p>
            <a:pPr lvl="1"/>
            <a:r>
              <a:rPr lang="en-US" altLang="ko-KR" sz="2000" b="1" dirty="0"/>
              <a:t>Name Cheap – register required</a:t>
            </a:r>
          </a:p>
        </p:txBody>
      </p:sp>
    </p:spTree>
    <p:extLst>
      <p:ext uri="{BB962C8B-B14F-4D97-AF65-F5344CB8AC3E}">
        <p14:creationId xmlns:p14="http://schemas.microsoft.com/office/powerpoint/2010/main" val="2176839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To get started, we will first learn Git</a:t>
            </a:r>
          </a:p>
        </p:txBody>
      </p:sp>
      <p:sp>
        <p:nvSpPr>
          <p:cNvPr id="3" name="Content Placeholder 2"/>
          <p:cNvSpPr>
            <a:spLocks noGrp="1"/>
          </p:cNvSpPr>
          <p:nvPr>
            <p:ph idx="1"/>
          </p:nvPr>
        </p:nvSpPr>
        <p:spPr>
          <a:xfrm>
            <a:off x="514875" y="2614930"/>
            <a:ext cx="7989046" cy="3416300"/>
          </a:xfrm>
        </p:spPr>
        <p:txBody>
          <a:bodyPr>
            <a:normAutofit/>
          </a:bodyPr>
          <a:lstStyle/>
          <a:p>
            <a:r>
              <a:rPr lang="en-CA" sz="2400" b="1" dirty="0"/>
              <a:t>What is Git?</a:t>
            </a:r>
          </a:p>
          <a:p>
            <a:pPr lvl="1"/>
            <a:r>
              <a:rPr lang="en-CA" sz="2000" b="1" dirty="0"/>
              <a:t>Git is a Version Control software</a:t>
            </a:r>
          </a:p>
          <a:p>
            <a:pPr lvl="1"/>
            <a:r>
              <a:rPr lang="en-CA" sz="2000" b="1" dirty="0"/>
              <a:t>Simple way to upload your files to the internet</a:t>
            </a:r>
          </a:p>
          <a:p>
            <a:pPr lvl="1"/>
            <a:r>
              <a:rPr lang="en-CA" sz="2000" b="1" dirty="0"/>
              <a:t>Useful for collaborations on a project </a:t>
            </a:r>
          </a:p>
          <a:p>
            <a:endParaRPr lang="en-CA" sz="2400" b="1" dirty="0"/>
          </a:p>
          <a:p>
            <a:r>
              <a:rPr lang="en-CA" sz="2400" b="1" dirty="0"/>
              <a:t>Download Git:</a:t>
            </a:r>
          </a:p>
          <a:p>
            <a:pPr lvl="1"/>
            <a:r>
              <a:rPr lang="en-CA" sz="2000" b="1" dirty="0"/>
              <a:t>git-scm.com</a:t>
            </a:r>
          </a:p>
        </p:txBody>
      </p:sp>
      <p:pic>
        <p:nvPicPr>
          <p:cNvPr id="1026" name="Picture 2" descr="http://media.w3guy.com/wp-content/uploads/2015/02/gi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29873" y="2260242"/>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59349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t>More about git</a:t>
            </a:r>
          </a:p>
        </p:txBody>
      </p:sp>
      <p:sp>
        <p:nvSpPr>
          <p:cNvPr id="3" name="Content Placeholder 2"/>
          <p:cNvSpPr>
            <a:spLocks noGrp="1"/>
          </p:cNvSpPr>
          <p:nvPr>
            <p:ph idx="1"/>
          </p:nvPr>
        </p:nvSpPr>
        <p:spPr>
          <a:xfrm>
            <a:off x="571500" y="2603499"/>
            <a:ext cx="10891157" cy="3813629"/>
          </a:xfrm>
        </p:spPr>
        <p:txBody>
          <a:bodyPr>
            <a:normAutofit/>
          </a:bodyPr>
          <a:lstStyle/>
          <a:p>
            <a:r>
              <a:rPr lang="en-US" altLang="ko-KR" sz="2000" b="1" dirty="0"/>
              <a:t>Version control</a:t>
            </a:r>
          </a:p>
          <a:p>
            <a:pPr lvl="1"/>
            <a:r>
              <a:rPr lang="en-US" altLang="ko-KR" sz="1800" b="1" dirty="0" err="1"/>
              <a:t>Git</a:t>
            </a:r>
            <a:r>
              <a:rPr lang="en-US" altLang="ko-KR" sz="1800" b="1" dirty="0"/>
              <a:t> projects are called a Repository (Repo)</a:t>
            </a:r>
          </a:p>
          <a:p>
            <a:pPr lvl="1"/>
            <a:r>
              <a:rPr lang="en-US" altLang="ko-KR" sz="1800" b="1" dirty="0"/>
              <a:t>Development can be reverted to a previous state</a:t>
            </a:r>
          </a:p>
          <a:p>
            <a:pPr lvl="1"/>
            <a:r>
              <a:rPr lang="en-US" altLang="ko-KR" sz="1800" b="1" dirty="0"/>
              <a:t>Since it allowing merging, multiple people can work at once on the same codebase</a:t>
            </a:r>
          </a:p>
        </p:txBody>
      </p:sp>
    </p:spTree>
    <p:extLst>
      <p:ext uri="{BB962C8B-B14F-4D97-AF65-F5344CB8AC3E}">
        <p14:creationId xmlns:p14="http://schemas.microsoft.com/office/powerpoint/2010/main" val="12138006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4961</TotalTime>
  <Words>1531</Words>
  <Application>Microsoft Office PowerPoint</Application>
  <PresentationFormat>Widescreen</PresentationFormat>
  <Paragraphs>188</Paragraphs>
  <Slides>33</Slides>
  <Notes>5</Notes>
  <HiddenSlides>0</HiddenSlides>
  <MMClips>0</MMClips>
  <ScaleCrop>false</ScaleCrop>
  <HeadingPairs>
    <vt:vector size="8" baseType="variant">
      <vt:variant>
        <vt:lpstr>Fonts Used</vt:lpstr>
      </vt:variant>
      <vt:variant>
        <vt:i4>4</vt:i4>
      </vt:variant>
      <vt:variant>
        <vt:lpstr>Theme</vt:lpstr>
      </vt:variant>
      <vt:variant>
        <vt:i4>2</vt:i4>
      </vt:variant>
      <vt:variant>
        <vt:lpstr>Embedded OLE Servers</vt:lpstr>
      </vt:variant>
      <vt:variant>
        <vt:i4>1</vt:i4>
      </vt:variant>
      <vt:variant>
        <vt:lpstr>Slide Titles</vt:lpstr>
      </vt:variant>
      <vt:variant>
        <vt:i4>33</vt:i4>
      </vt:variant>
    </vt:vector>
  </HeadingPairs>
  <TitlesOfParts>
    <vt:vector size="40" baseType="lpstr">
      <vt:lpstr>맑은 고딕</vt:lpstr>
      <vt:lpstr>Arial</vt:lpstr>
      <vt:lpstr>Century Gothic</vt:lpstr>
      <vt:lpstr>Wingdings 3</vt:lpstr>
      <vt:lpstr>Ion Boardroom</vt:lpstr>
      <vt:lpstr>Office Theme</vt:lpstr>
      <vt:lpstr>그림판 그림</vt:lpstr>
      <vt:lpstr>PowerPoint Presentation</vt:lpstr>
      <vt:lpstr>Introduction to Web design and cyber security</vt:lpstr>
      <vt:lpstr>How we Started</vt:lpstr>
      <vt:lpstr>What are CTFs?</vt:lpstr>
      <vt:lpstr>Example Question:</vt:lpstr>
      <vt:lpstr>Introduction</vt:lpstr>
      <vt:lpstr>Preparation</vt:lpstr>
      <vt:lpstr>To get started, we will first learn Git</vt:lpstr>
      <vt:lpstr>More about git</vt:lpstr>
      <vt:lpstr>Github</vt:lpstr>
      <vt:lpstr>Create your project</vt:lpstr>
      <vt:lpstr>PowerPoint Presentation</vt:lpstr>
      <vt:lpstr>Download the project to your computer</vt:lpstr>
      <vt:lpstr>Open PhpStorm</vt:lpstr>
      <vt:lpstr>Download the Repo</vt:lpstr>
      <vt:lpstr>Working with Git in PhpStorm </vt:lpstr>
      <vt:lpstr>Working with Git in PhpStorm </vt:lpstr>
      <vt:lpstr>Web</vt:lpstr>
      <vt:lpstr>HTTP</vt:lpstr>
      <vt:lpstr>HTML</vt:lpstr>
      <vt:lpstr>Basic Structure of HTML</vt:lpstr>
      <vt:lpstr>Elements</vt:lpstr>
      <vt:lpstr>PowerPoint Presentation</vt:lpstr>
      <vt:lpstr>CSS</vt:lpstr>
      <vt:lpstr>Example: Google.ca</vt:lpstr>
      <vt:lpstr>Why Use CSS?</vt:lpstr>
      <vt:lpstr>How CSS works</vt:lpstr>
      <vt:lpstr>Selector</vt:lpstr>
      <vt:lpstr>PowerPoint Presentation</vt:lpstr>
      <vt:lpstr>JavaScript</vt:lpstr>
      <vt:lpstr>Bootstrap</vt:lpstr>
      <vt:lpstr>Why do we use it?</vt:lpstr>
      <vt:lpstr>Bootstrap Grids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dc:creator>
  <cp:lastModifiedBy>Michael</cp:lastModifiedBy>
  <cp:revision>77</cp:revision>
  <dcterms:created xsi:type="dcterms:W3CDTF">2016-09-11T19:07:55Z</dcterms:created>
  <dcterms:modified xsi:type="dcterms:W3CDTF">2016-10-02T21:03:44Z</dcterms:modified>
</cp:coreProperties>
</file>

<file path=docProps/thumbnail.jpeg>
</file>